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5" r:id="rId1"/>
  </p:sldMasterIdLst>
  <p:notesMasterIdLst>
    <p:notesMasterId r:id="rId18"/>
  </p:notesMasterIdLst>
  <p:handoutMasterIdLst>
    <p:handoutMasterId r:id="rId19"/>
  </p:handoutMasterIdLst>
  <p:sldIdLst>
    <p:sldId id="323" r:id="rId2"/>
    <p:sldId id="324" r:id="rId3"/>
    <p:sldId id="325" r:id="rId4"/>
    <p:sldId id="326" r:id="rId5"/>
    <p:sldId id="327" r:id="rId6"/>
    <p:sldId id="328" r:id="rId7"/>
    <p:sldId id="329" r:id="rId8"/>
    <p:sldId id="330" r:id="rId9"/>
    <p:sldId id="331" r:id="rId10"/>
    <p:sldId id="332" r:id="rId11"/>
    <p:sldId id="333" r:id="rId12"/>
    <p:sldId id="334" r:id="rId13"/>
    <p:sldId id="335" r:id="rId14"/>
    <p:sldId id="336" r:id="rId15"/>
    <p:sldId id="337" r:id="rId16"/>
    <p:sldId id="338" r:id="rId17"/>
  </p:sldIdLst>
  <p:sldSz cx="9144000" cy="6858000" type="screen4x3"/>
  <p:notesSz cx="7315200" cy="9601200"/>
  <p:defaultTextStyle>
    <a:defPPr>
      <a:defRPr lang="en-GB"/>
    </a:defPPr>
    <a:lvl1pPr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1pPr>
    <a:lvl2pPr marL="4572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2pPr>
    <a:lvl3pPr marL="9144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3pPr>
    <a:lvl4pPr marL="13716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4pPr>
    <a:lvl5pPr marL="18288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5pPr>
    <a:lvl6pPr marL="2286000" algn="l" defTabSz="914400" rtl="0" eaLnBrk="1" latinLnBrk="0" hangingPunct="1">
      <a:defRPr sz="2000" kern="1200">
        <a:solidFill>
          <a:schemeClr val="tx1"/>
        </a:solidFill>
        <a:latin typeface="Arial" charset="0"/>
        <a:ea typeface="+mn-ea"/>
        <a:cs typeface="Lucida Sans Unicode" pitchFamily="34" charset="0"/>
      </a:defRPr>
    </a:lvl6pPr>
    <a:lvl7pPr marL="2743200" algn="l" defTabSz="914400" rtl="0" eaLnBrk="1" latinLnBrk="0" hangingPunct="1">
      <a:defRPr sz="2000" kern="1200">
        <a:solidFill>
          <a:schemeClr val="tx1"/>
        </a:solidFill>
        <a:latin typeface="Arial" charset="0"/>
        <a:ea typeface="+mn-ea"/>
        <a:cs typeface="Lucida Sans Unicode" pitchFamily="34" charset="0"/>
      </a:defRPr>
    </a:lvl7pPr>
    <a:lvl8pPr marL="3200400" algn="l" defTabSz="914400" rtl="0" eaLnBrk="1" latinLnBrk="0" hangingPunct="1">
      <a:defRPr sz="2000" kern="1200">
        <a:solidFill>
          <a:schemeClr val="tx1"/>
        </a:solidFill>
        <a:latin typeface="Arial" charset="0"/>
        <a:ea typeface="+mn-ea"/>
        <a:cs typeface="Lucida Sans Unicode" pitchFamily="34" charset="0"/>
      </a:defRPr>
    </a:lvl8pPr>
    <a:lvl9pPr marL="3657600" algn="l" defTabSz="914400" rtl="0" eaLnBrk="1" latinLnBrk="0" hangingPunct="1">
      <a:defRPr sz="2000" kern="1200">
        <a:solidFill>
          <a:schemeClr val="tx1"/>
        </a:solidFill>
        <a:latin typeface="Arial" charset="0"/>
        <a:ea typeface="+mn-ea"/>
        <a:cs typeface="Lucida Sans Unicode"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mo" initials="AMW"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DDDDDD"/>
    <a:srgbClr val="66FF66"/>
    <a:srgbClr val="FFFF00"/>
    <a:srgbClr val="FF9933"/>
    <a:srgbClr val="2B57B0"/>
    <a:srgbClr val="BAE1FF"/>
    <a:srgbClr val="FC2704"/>
  </p:clrMru>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8384" autoAdjust="0"/>
    <p:restoredTop sz="85481" autoAdjust="0"/>
  </p:normalViewPr>
  <p:slideViewPr>
    <p:cSldViewPr>
      <p:cViewPr varScale="1">
        <p:scale>
          <a:sx n="118" d="100"/>
          <a:sy n="118" d="100"/>
        </p:scale>
        <p:origin x="-1164" y="-90"/>
      </p:cViewPr>
      <p:guideLst>
        <p:guide orient="horz" pos="2160"/>
        <p:guide pos="2880"/>
      </p:guideLst>
    </p:cSldViewPr>
  </p:slideViewPr>
  <p:outlineViewPr>
    <p:cViewPr>
      <p:scale>
        <a:sx n="100" d="100"/>
        <a:sy n="100" d="100"/>
      </p:scale>
      <p:origin x="-784" y="-8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1752" y="-72"/>
      </p:cViewPr>
      <p:guideLst>
        <p:guide orient="horz" pos="3025"/>
        <p:guide pos="230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323" tIns="48161" rIns="96323" bIns="48161" numCol="1" anchor="t"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smtClean="0"/>
              <a:t>L02 Information Security and Risk Management</a:t>
            </a:r>
            <a:endParaRPr lang="en-US"/>
          </a:p>
        </p:txBody>
      </p:sp>
      <p:sp>
        <p:nvSpPr>
          <p:cNvPr id="50179" name="Rectangle 3"/>
          <p:cNvSpPr>
            <a:spLocks noGrp="1" noChangeArrowheads="1"/>
          </p:cNvSpPr>
          <p:nvPr>
            <p:ph type="dt" sz="quarter" idx="1"/>
          </p:nvPr>
        </p:nvSpPr>
        <p:spPr bwMode="auto">
          <a:xfrm>
            <a:off x="4143375" y="0"/>
            <a:ext cx="3170238" cy="481013"/>
          </a:xfrm>
          <a:prstGeom prst="rect">
            <a:avLst/>
          </a:prstGeom>
          <a:noFill/>
          <a:ln w="9525">
            <a:noFill/>
            <a:miter lim="800000"/>
            <a:headEnd/>
            <a:tailEnd/>
          </a:ln>
          <a:effectLst/>
        </p:spPr>
        <p:txBody>
          <a:bodyPr vert="horz" wrap="square" lIns="96323" tIns="48161" rIns="96323" bIns="48161" numCol="1" anchor="t" anchorCtr="0" compatLnSpc="1">
            <a:prstTxWarp prst="textNoShape">
              <a:avLst/>
            </a:prstTxWarp>
          </a:bodyPr>
          <a:lstStyle>
            <a:lvl1pPr algn="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fld id="{B50D8743-7716-4EE2-860A-7B4931461EF7}" type="datetime1">
              <a:rPr lang="en-US" smtClean="0"/>
              <a:pPr/>
              <a:t>9/22/2009</a:t>
            </a:fld>
            <a:endParaRPr lang="en-US"/>
          </a:p>
        </p:txBody>
      </p:sp>
      <p:sp>
        <p:nvSpPr>
          <p:cNvPr id="50180" name="Rectangle 4"/>
          <p:cNvSpPr>
            <a:spLocks noGrp="1" noChangeArrowheads="1"/>
          </p:cNvSpPr>
          <p:nvPr>
            <p:ph type="ftr" sz="quarter" idx="2"/>
          </p:nvPr>
        </p:nvSpPr>
        <p:spPr bwMode="auto">
          <a:xfrm>
            <a:off x="0" y="9118600"/>
            <a:ext cx="3170238" cy="481013"/>
          </a:xfrm>
          <a:prstGeom prst="rect">
            <a:avLst/>
          </a:prstGeom>
          <a:noFill/>
          <a:ln w="9525">
            <a:noFill/>
            <a:miter lim="800000"/>
            <a:headEnd/>
            <a:tailEnd/>
          </a:ln>
          <a:effectLst/>
        </p:spPr>
        <p:txBody>
          <a:bodyPr vert="horz" wrap="square" lIns="96323" tIns="48161" rIns="96323" bIns="48161" numCol="1" anchor="b"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smtClean="0"/>
              <a:t>Ann Marie Westgate, Ryerson University Continuing Education</a:t>
            </a:r>
            <a:endParaRPr lang="en-US"/>
          </a:p>
        </p:txBody>
      </p:sp>
      <p:sp>
        <p:nvSpPr>
          <p:cNvPr id="50181" name="Rectangle 5"/>
          <p:cNvSpPr>
            <a:spLocks noGrp="1" noChangeArrowheads="1"/>
          </p:cNvSpPr>
          <p:nvPr>
            <p:ph type="sldNum" sz="quarter" idx="3"/>
          </p:nvPr>
        </p:nvSpPr>
        <p:spPr bwMode="auto">
          <a:xfrm>
            <a:off x="4143375" y="9118600"/>
            <a:ext cx="3170238" cy="481013"/>
          </a:xfrm>
          <a:prstGeom prst="rect">
            <a:avLst/>
          </a:prstGeom>
          <a:noFill/>
          <a:ln w="9525">
            <a:noFill/>
            <a:miter lim="800000"/>
            <a:headEnd/>
            <a:tailEnd/>
          </a:ln>
          <a:effectLst/>
        </p:spPr>
        <p:txBody>
          <a:bodyPr vert="horz" wrap="square" lIns="96323" tIns="48161" rIns="96323" bIns="48161" numCol="1" anchor="b" anchorCtr="0" compatLnSpc="1">
            <a:prstTxWarp prst="textNoShape">
              <a:avLst/>
            </a:prstTxWarp>
          </a:bodyPr>
          <a:lstStyle>
            <a:lvl1pPr algn="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fld id="{8189EDD3-76BA-409E-B0E6-92621F9885B9}" type="slidenum">
              <a:rPr lang="en-US"/>
              <a:pPr/>
              <a:t>‹#›</a:t>
            </a:fld>
            <a:endParaRPr lang="en-US"/>
          </a:p>
        </p:txBody>
      </p:sp>
    </p:spTree>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315200" cy="9601200"/>
          </a:xfrm>
          <a:prstGeom prst="roundRect">
            <a:avLst>
              <a:gd name="adj" fmla="val 23"/>
            </a:avLst>
          </a:prstGeom>
          <a:solidFill>
            <a:srgbClr val="FFFFFF"/>
          </a:solidFill>
          <a:ln w="9360">
            <a:noFill/>
            <a:miter lim="800000"/>
            <a:headEnd/>
            <a:tailEnd/>
          </a:ln>
          <a:effectLst/>
        </p:spPr>
        <p:txBody>
          <a:bodyPr wrap="none" anchor="ctr"/>
          <a:lstStyle/>
          <a:p>
            <a:endParaRPr lang="en-US"/>
          </a:p>
        </p:txBody>
      </p:sp>
      <p:sp>
        <p:nvSpPr>
          <p:cNvPr id="2050" name="AutoShape 2"/>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1" name="AutoShape 3"/>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2" name="AutoShape 4"/>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3" name="AutoShape 5"/>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4" name="AutoShape 6"/>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5" name="AutoShape 7"/>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6" name="Rectangle 8"/>
          <p:cNvSpPr>
            <a:spLocks noGrp="1" noRot="1" noChangeAspect="1" noChangeArrowheads="1"/>
          </p:cNvSpPr>
          <p:nvPr>
            <p:ph type="sldImg"/>
          </p:nvPr>
        </p:nvSpPr>
        <p:spPr bwMode="auto">
          <a:xfrm>
            <a:off x="-8524875" y="-5668963"/>
            <a:ext cx="17054513" cy="12790488"/>
          </a:xfrm>
          <a:prstGeom prst="rect">
            <a:avLst/>
          </a:prstGeom>
          <a:noFill/>
          <a:ln w="9525">
            <a:noFill/>
            <a:round/>
            <a:headEnd/>
            <a:tailEnd/>
          </a:ln>
          <a:effectLst/>
        </p:spPr>
      </p:sp>
      <p:sp>
        <p:nvSpPr>
          <p:cNvPr id="2057" name="Rectangle 9"/>
          <p:cNvSpPr>
            <a:spLocks noGrp="1" noChangeArrowheads="1"/>
          </p:cNvSpPr>
          <p:nvPr>
            <p:ph type="body"/>
          </p:nvPr>
        </p:nvSpPr>
        <p:spPr bwMode="auto">
          <a:xfrm>
            <a:off x="731838" y="4560888"/>
            <a:ext cx="5838825" cy="43180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Tree>
  </p:cSld>
  <p:clrMap bg1="lt1" tx1="dk1" bg2="lt2" tx2="dk2" accent1="accent1" accent2="accent2" accent3="accent3" accent4="accent4" accent5="accent5" accent6="accent6" hlink="hlink" folHlink="folHlink"/>
  <p:hf/>
  <p:notesStyle>
    <a:lvl1pPr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CAF9B1DD-6E0D-4103-950B-9371382E5095}" type="datetime1">
              <a:rPr lang="en-US"/>
              <a:pPr/>
              <a:t>9/22/2009</a:t>
            </a:fld>
            <a:endParaRPr lang="en-US"/>
          </a:p>
        </p:txBody>
      </p:sp>
      <p:sp>
        <p:nvSpPr>
          <p:cNvPr id="5" name="Footer Placeholder 4"/>
          <p:cNvSpPr>
            <a:spLocks noGrp="1"/>
          </p:cNvSpPr>
          <p:nvPr>
            <p:ph type="ftr" sz="quarter" idx="11"/>
          </p:nvPr>
        </p:nvSpPr>
        <p:spPr/>
        <p:txBody>
          <a:bodyPr/>
          <a:lstStyle>
            <a:lvl1pPr>
              <a:defRPr sz="1100"/>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D461EBDD-AF86-4FF7-B5AD-F4E135F15AC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33F681A-C01A-4F40-8E0C-6A8F818E92DF}" type="datetime1">
              <a:rPr lang="en-US"/>
              <a:pPr/>
              <a:t>9/22/2009</a:t>
            </a:fld>
            <a:endParaRPr lang="en-US"/>
          </a:p>
        </p:txBody>
      </p:sp>
      <p:sp>
        <p:nvSpPr>
          <p:cNvPr id="5" name="Footer Placeholder 4"/>
          <p:cNvSpPr>
            <a:spLocks noGrp="1"/>
          </p:cNvSpPr>
          <p:nvPr>
            <p:ph type="ftr" sz="quarter" idx="11"/>
          </p:nvPr>
        </p:nvSpPr>
        <p:spPr/>
        <p:txBody>
          <a:bodyPr/>
          <a:lstStyle>
            <a:lvl1pPr>
              <a:defRPr/>
            </a:lvl1pPr>
          </a:lstStyle>
          <a:p>
            <a:r>
              <a:rPr lang="en-US"/>
              <a:t>This is Ryerson University</a:t>
            </a:r>
          </a:p>
        </p:txBody>
      </p:sp>
      <p:sp>
        <p:nvSpPr>
          <p:cNvPr id="6" name="Slide Number Placeholder 5"/>
          <p:cNvSpPr>
            <a:spLocks noGrp="1"/>
          </p:cNvSpPr>
          <p:nvPr>
            <p:ph type="sldNum" sz="quarter" idx="12"/>
          </p:nvPr>
        </p:nvSpPr>
        <p:spPr/>
        <p:txBody>
          <a:bodyPr/>
          <a:lstStyle>
            <a:lvl1pPr>
              <a:defRPr/>
            </a:lvl1pPr>
          </a:lstStyle>
          <a:p>
            <a:fld id="{8482779B-CB1C-470F-9EC8-4543BB55033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609600"/>
            <a:ext cx="203835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9626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1C457E1-B332-4E9F-82D5-9E0C40D0F4BC}" type="datetime1">
              <a:rPr lang="en-US"/>
              <a:pPr/>
              <a:t>9/22/2009</a:t>
            </a:fld>
            <a:endParaRPr lang="en-US"/>
          </a:p>
        </p:txBody>
      </p:sp>
      <p:sp>
        <p:nvSpPr>
          <p:cNvPr id="5" name="Footer Placeholder 4"/>
          <p:cNvSpPr>
            <a:spLocks noGrp="1"/>
          </p:cNvSpPr>
          <p:nvPr>
            <p:ph type="ftr" sz="quarter" idx="11"/>
          </p:nvPr>
        </p:nvSpPr>
        <p:spPr/>
        <p:txBody>
          <a:bodyPr/>
          <a:lstStyle>
            <a:lvl1pPr>
              <a:defRPr/>
            </a:lvl1pPr>
          </a:lstStyle>
          <a:p>
            <a:r>
              <a:rPr lang="en-US"/>
              <a:t>This is Ryerson University</a:t>
            </a:r>
          </a:p>
        </p:txBody>
      </p:sp>
      <p:sp>
        <p:nvSpPr>
          <p:cNvPr id="6" name="Slide Number Placeholder 5"/>
          <p:cNvSpPr>
            <a:spLocks noGrp="1"/>
          </p:cNvSpPr>
          <p:nvPr>
            <p:ph type="sldNum" sz="quarter" idx="12"/>
          </p:nvPr>
        </p:nvSpPr>
        <p:spPr/>
        <p:txBody>
          <a:bodyPr/>
          <a:lstStyle>
            <a:lvl1pPr>
              <a:defRPr/>
            </a:lvl1pPr>
          </a:lstStyle>
          <a:p>
            <a:fld id="{DA889B07-690A-4E61-A23A-318F4DA0832A}"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620838" y="-26988"/>
            <a:ext cx="7559675" cy="12684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80772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786188"/>
            <a:ext cx="80772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1"/>
          </p:nvPr>
        </p:nvSpPr>
        <p:spPr>
          <a:xfrm>
            <a:off x="7308850" y="6237288"/>
            <a:ext cx="457200" cy="476250"/>
          </a:xfrm>
        </p:spPr>
        <p:txBody>
          <a:bodyPr/>
          <a:lstStyle>
            <a:lvl1pPr>
              <a:defRPr/>
            </a:lvl1pPr>
          </a:lstStyle>
          <a:p>
            <a:fld id="{C820A9D9-2193-4DFF-9132-8FC832AE7000}"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620838" y="-26988"/>
            <a:ext cx="7559675" cy="1268413"/>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447800"/>
            <a:ext cx="8077200" cy="4525963"/>
          </a:xfrm>
        </p:spPr>
        <p:txBody>
          <a:bodyPr/>
          <a:lstStyle/>
          <a:p>
            <a:endParaRPr lang="en-US"/>
          </a:p>
        </p:txBody>
      </p:sp>
      <p:sp>
        <p:nvSpPr>
          <p:cNvPr id="4" name="Footer Placeholder 3"/>
          <p:cNvSpPr>
            <a:spLocks noGrp="1"/>
          </p:cNvSpPr>
          <p:nvPr>
            <p:ph type="ftr" sz="quarter" idx="10"/>
          </p:nvPr>
        </p:nvSpPr>
        <p:spPr>
          <a:xfrm>
            <a:off x="1042988" y="6237288"/>
            <a:ext cx="6049962" cy="423862"/>
          </a:xfrm>
        </p:spPr>
        <p:txBody>
          <a:bodyPr/>
          <a:lstStyle>
            <a:lvl1pPr>
              <a:defRPr sz="1200"/>
            </a:lvl1pPr>
          </a:lstStyle>
          <a:p>
            <a:endParaRPr lang="en-US" sz="1100" dirty="0"/>
          </a:p>
        </p:txBody>
      </p:sp>
      <p:sp>
        <p:nvSpPr>
          <p:cNvPr id="5" name="Slide Number Placeholder 4"/>
          <p:cNvSpPr>
            <a:spLocks noGrp="1"/>
          </p:cNvSpPr>
          <p:nvPr>
            <p:ph type="sldNum" sz="quarter" idx="11"/>
          </p:nvPr>
        </p:nvSpPr>
        <p:spPr>
          <a:xfrm>
            <a:off x="7308850" y="6237288"/>
            <a:ext cx="457200" cy="476250"/>
          </a:xfrm>
        </p:spPr>
        <p:txBody>
          <a:bodyPr/>
          <a:lstStyle>
            <a:lvl1pPr>
              <a:defRPr/>
            </a:lvl1pPr>
          </a:lstStyle>
          <a:p>
            <a:fld id="{A9962979-A6DB-4B76-8560-414DABAE8944}"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20838" y="-26988"/>
            <a:ext cx="7559675" cy="12684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077200" cy="4525963"/>
          </a:xfrm>
        </p:spPr>
        <p:txBody>
          <a:bodyPr/>
          <a:lstStyle/>
          <a:p>
            <a:endParaRPr lang="en-US" dirty="0"/>
          </a:p>
        </p:txBody>
      </p:sp>
      <p:sp>
        <p:nvSpPr>
          <p:cNvPr id="4" name="Footer Placeholder 3"/>
          <p:cNvSpPr>
            <a:spLocks noGrp="1"/>
          </p:cNvSpPr>
          <p:nvPr>
            <p:ph type="ftr" sz="quarter" idx="10"/>
          </p:nvPr>
        </p:nvSpPr>
        <p:spPr>
          <a:xfrm>
            <a:off x="1042988" y="6237288"/>
            <a:ext cx="6049962" cy="423862"/>
          </a:xfrm>
        </p:spPr>
        <p:txBody>
          <a:bodyPr/>
          <a:lstStyle>
            <a:lvl1pPr>
              <a:defRPr/>
            </a:lvl1pPr>
          </a:lstStyle>
          <a:p>
            <a:endParaRPr lang="en-US" dirty="0"/>
          </a:p>
        </p:txBody>
      </p:sp>
      <p:sp>
        <p:nvSpPr>
          <p:cNvPr id="5" name="Slide Number Placeholder 4"/>
          <p:cNvSpPr>
            <a:spLocks noGrp="1"/>
          </p:cNvSpPr>
          <p:nvPr>
            <p:ph type="sldNum" sz="quarter" idx="11"/>
          </p:nvPr>
        </p:nvSpPr>
        <p:spPr>
          <a:xfrm>
            <a:off x="7308850" y="6237288"/>
            <a:ext cx="457200" cy="476250"/>
          </a:xfrm>
        </p:spPr>
        <p:txBody>
          <a:bodyPr/>
          <a:lstStyle>
            <a:lvl1pPr>
              <a:defRPr/>
            </a:lvl1pPr>
          </a:lstStyle>
          <a:p>
            <a:fld id="{2ED521BA-5B05-4000-8D1F-93BDDFAFAEB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D87F8B0-BBA0-408A-80CB-FA92BDCF1B12}" type="datetime1">
              <a:rPr lang="en-US"/>
              <a:pPr/>
              <a:t>9/22/2009</a:t>
            </a:fld>
            <a:endParaRPr lang="en-US"/>
          </a:p>
        </p:txBody>
      </p:sp>
      <p:sp>
        <p:nvSpPr>
          <p:cNvPr id="6" name="Slide Number Placeholder 5"/>
          <p:cNvSpPr>
            <a:spLocks noGrp="1"/>
          </p:cNvSpPr>
          <p:nvPr>
            <p:ph type="sldNum" sz="quarter" idx="12"/>
          </p:nvPr>
        </p:nvSpPr>
        <p:spPr/>
        <p:txBody>
          <a:bodyPr/>
          <a:lstStyle>
            <a:lvl1pPr>
              <a:defRPr/>
            </a:lvl1pPr>
          </a:lstStyle>
          <a:p>
            <a:fld id="{107B1B84-1149-468F-8E3D-074FDC78B83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a:lvl1pPr>
          </a:lstStyle>
          <a:p>
            <a:fld id="{EAD032ED-2F90-45EA-A193-0D1FFF3F054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9C9A4E3C-399F-4F69-ADF6-AF779F4CFDD8}" type="datetime1">
              <a:rPr lang="en-US"/>
              <a:pPr/>
              <a:t>9/22/2009</a:t>
            </a:fld>
            <a:endParaRPr lang="en-US"/>
          </a:p>
        </p:txBody>
      </p:sp>
      <p:sp>
        <p:nvSpPr>
          <p:cNvPr id="6" name="Footer Placeholder 5"/>
          <p:cNvSpPr>
            <a:spLocks noGrp="1"/>
          </p:cNvSpPr>
          <p:nvPr>
            <p:ph type="ftr" sz="quarter" idx="11"/>
          </p:nvPr>
        </p:nvSpPr>
        <p:spPr/>
        <p:txBody>
          <a:bodyPr/>
          <a:lstStyle>
            <a:lvl1pPr>
              <a:defRPr sz="1100"/>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3BB694F-286E-4A65-92D2-B13F06A71EF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E1CFF3B8-1447-481F-A49A-F2B39766365D}" type="datetime1">
              <a:rPr lang="en-US"/>
              <a:pPr/>
              <a:t>9/22/2009</a:t>
            </a:fld>
            <a:endParaRPr lang="en-US"/>
          </a:p>
        </p:txBody>
      </p:sp>
      <p:sp>
        <p:nvSpPr>
          <p:cNvPr id="8" name="Footer Placeholder 7"/>
          <p:cNvSpPr>
            <a:spLocks noGrp="1"/>
          </p:cNvSpPr>
          <p:nvPr>
            <p:ph type="ftr" sz="quarter" idx="11"/>
          </p:nvPr>
        </p:nvSpPr>
        <p:spPr/>
        <p:txBody>
          <a:bodyPr/>
          <a:lstStyle>
            <a:lvl1pPr>
              <a:defRPr sz="1100"/>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ECAC5EBC-B10D-4583-A969-0D1DC2F7F92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B7FCD545-CCA8-4887-A8B0-119217E7DCCB}" type="datetime1">
              <a:rPr lang="en-US"/>
              <a:pPr/>
              <a:t>9/22/2009</a:t>
            </a:fld>
            <a:endParaRPr lang="en-US"/>
          </a:p>
        </p:txBody>
      </p:sp>
      <p:sp>
        <p:nvSpPr>
          <p:cNvPr id="4" name="Footer Placeholder 3"/>
          <p:cNvSpPr>
            <a:spLocks noGrp="1"/>
          </p:cNvSpPr>
          <p:nvPr>
            <p:ph type="ftr" sz="quarter" idx="11"/>
          </p:nvPr>
        </p:nvSpPr>
        <p:spPr/>
        <p:txBody>
          <a:bodyPr/>
          <a:lstStyle>
            <a:lvl1pPr>
              <a:defRPr/>
            </a:lvl1pPr>
          </a:lstStyle>
          <a:p>
            <a:r>
              <a:rPr lang="en-US" dirty="0"/>
              <a:t>This is Ryerson University</a:t>
            </a:r>
          </a:p>
        </p:txBody>
      </p:sp>
      <p:sp>
        <p:nvSpPr>
          <p:cNvPr id="5" name="Slide Number Placeholder 4"/>
          <p:cNvSpPr>
            <a:spLocks noGrp="1"/>
          </p:cNvSpPr>
          <p:nvPr>
            <p:ph type="sldNum" sz="quarter" idx="12"/>
          </p:nvPr>
        </p:nvSpPr>
        <p:spPr/>
        <p:txBody>
          <a:bodyPr/>
          <a:lstStyle>
            <a:lvl1pPr>
              <a:defRPr/>
            </a:lvl1pPr>
          </a:lstStyle>
          <a:p>
            <a:fld id="{8F1443A2-202C-40DA-938E-C7B2F59395D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9101524B-3A9B-466F-BF40-B090FA207C48}" type="datetime1">
              <a:rPr lang="en-US"/>
              <a:pPr/>
              <a:t>9/22/2009</a:t>
            </a:fld>
            <a:endParaRPr lang="en-US"/>
          </a:p>
        </p:txBody>
      </p:sp>
      <p:sp>
        <p:nvSpPr>
          <p:cNvPr id="3" name="Footer Placeholder 2"/>
          <p:cNvSpPr>
            <a:spLocks noGrp="1"/>
          </p:cNvSpPr>
          <p:nvPr>
            <p:ph type="ftr" sz="quarter" idx="11"/>
          </p:nvPr>
        </p:nvSpPr>
        <p:spPr/>
        <p:txBody>
          <a:bodyPr/>
          <a:lstStyle>
            <a:lvl1pPr>
              <a:defRPr/>
            </a:lvl1pPr>
          </a:lstStyle>
          <a:p>
            <a:r>
              <a:rPr lang="en-US"/>
              <a:t>This is Ryerson University</a:t>
            </a:r>
          </a:p>
        </p:txBody>
      </p:sp>
      <p:sp>
        <p:nvSpPr>
          <p:cNvPr id="4" name="Slide Number Placeholder 3"/>
          <p:cNvSpPr>
            <a:spLocks noGrp="1"/>
          </p:cNvSpPr>
          <p:nvPr>
            <p:ph type="sldNum" sz="quarter" idx="12"/>
          </p:nvPr>
        </p:nvSpPr>
        <p:spPr/>
        <p:txBody>
          <a:bodyPr/>
          <a:lstStyle>
            <a:lvl1pPr>
              <a:defRPr/>
            </a:lvl1pPr>
          </a:lstStyle>
          <a:p>
            <a:fld id="{3936B8DE-68D0-44E3-AD9A-4ED90CA9C13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54329956-EAD0-460D-994F-0BD5A467EFA8}" type="datetime1">
              <a:rPr lang="en-US"/>
              <a:pPr/>
              <a:t>9/22/2009</a:t>
            </a:fld>
            <a:endParaRPr lang="en-US"/>
          </a:p>
        </p:txBody>
      </p:sp>
      <p:sp>
        <p:nvSpPr>
          <p:cNvPr id="6" name="Footer Placeholder 5"/>
          <p:cNvSpPr>
            <a:spLocks noGrp="1"/>
          </p:cNvSpPr>
          <p:nvPr>
            <p:ph type="ftr" sz="quarter" idx="11"/>
          </p:nvPr>
        </p:nvSpPr>
        <p:spPr/>
        <p:txBody>
          <a:bodyPr/>
          <a:lstStyle>
            <a:lvl1pPr>
              <a:defRPr/>
            </a:lvl1pPr>
          </a:lstStyle>
          <a:p>
            <a:r>
              <a:rPr lang="en-US"/>
              <a:t>This is Ryerson University</a:t>
            </a:r>
          </a:p>
        </p:txBody>
      </p:sp>
      <p:sp>
        <p:nvSpPr>
          <p:cNvPr id="7" name="Slide Number Placeholder 6"/>
          <p:cNvSpPr>
            <a:spLocks noGrp="1"/>
          </p:cNvSpPr>
          <p:nvPr>
            <p:ph type="sldNum" sz="quarter" idx="12"/>
          </p:nvPr>
        </p:nvSpPr>
        <p:spPr/>
        <p:txBody>
          <a:bodyPr/>
          <a:lstStyle>
            <a:lvl1pPr>
              <a:defRPr/>
            </a:lvl1pPr>
          </a:lstStyle>
          <a:p>
            <a:fld id="{5CF84BF3-DD52-4E48-B825-25FC64E6B5B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235E548-7977-497A-8FF7-0D92693C2936}" type="datetime1">
              <a:rPr lang="en-US"/>
              <a:pPr/>
              <a:t>9/22/2009</a:t>
            </a:fld>
            <a:endParaRPr lang="en-US"/>
          </a:p>
        </p:txBody>
      </p:sp>
      <p:sp>
        <p:nvSpPr>
          <p:cNvPr id="6" name="Footer Placeholder 5"/>
          <p:cNvSpPr>
            <a:spLocks noGrp="1"/>
          </p:cNvSpPr>
          <p:nvPr>
            <p:ph type="ftr" sz="quarter" idx="11"/>
          </p:nvPr>
        </p:nvSpPr>
        <p:spPr/>
        <p:txBody>
          <a:bodyPr/>
          <a:lstStyle>
            <a:lvl1pPr>
              <a:defRPr sz="1100"/>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2CC0A10F-6734-4F89-B7E7-A32D29EDC66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32" name="Picture 8" descr="background2"/>
          <p:cNvPicPr>
            <a:picLocks noChangeAspect="1" noChangeArrowheads="1"/>
          </p:cNvPicPr>
          <p:nvPr userDrawn="1"/>
        </p:nvPicPr>
        <p:blipFill>
          <a:blip r:embed="rId16"/>
          <a:srcRect/>
          <a:stretch>
            <a:fillRect/>
          </a:stretch>
        </p:blipFill>
        <p:spPr bwMode="auto">
          <a:xfrm>
            <a:off x="0" y="0"/>
            <a:ext cx="9145588" cy="6859588"/>
          </a:xfrm>
          <a:prstGeom prst="rect">
            <a:avLst/>
          </a:prstGeom>
          <a:noFill/>
        </p:spPr>
      </p:pic>
      <p:sp>
        <p:nvSpPr>
          <p:cNvPr id="1026" name="Rectangle 2"/>
          <p:cNvSpPr>
            <a:spLocks noGrp="1" noChangeArrowheads="1"/>
          </p:cNvSpPr>
          <p:nvPr>
            <p:ph type="title"/>
          </p:nvPr>
        </p:nvSpPr>
        <p:spPr bwMode="auto">
          <a:xfrm>
            <a:off x="685800" y="609600"/>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8153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400800"/>
            <a:ext cx="1905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solidFill>
                  <a:schemeClr val="accent2"/>
                </a:solidFill>
              </a:defRPr>
            </a:lvl1pPr>
          </a:lstStyle>
          <a:p>
            <a:fld id="{72B4E207-A7D7-4641-A216-8B5CE5AACDB3}" type="datetime1">
              <a:rPr lang="en-US"/>
              <a:pPr/>
              <a:t>9/22/2009</a:t>
            </a:fld>
            <a:endParaRPr lang="en-US"/>
          </a:p>
        </p:txBody>
      </p:sp>
      <p:sp>
        <p:nvSpPr>
          <p:cNvPr id="1029" name="Rectangle 5"/>
          <p:cNvSpPr>
            <a:spLocks noGrp="1" noChangeArrowheads="1"/>
          </p:cNvSpPr>
          <p:nvPr>
            <p:ph type="ftr" sz="quarter" idx="3"/>
          </p:nvPr>
        </p:nvSpPr>
        <p:spPr bwMode="auto">
          <a:xfrm>
            <a:off x="2743200" y="6400800"/>
            <a:ext cx="41148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chemeClr val="accent2"/>
                </a:solidFill>
              </a:defRPr>
            </a:lvl1pPr>
          </a:lstStyle>
          <a:p>
            <a:r>
              <a:rPr lang="en-US"/>
              <a:t>This is Ryerson University</a:t>
            </a:r>
          </a:p>
        </p:txBody>
      </p:sp>
      <p:sp>
        <p:nvSpPr>
          <p:cNvPr id="1030" name="Rectangle 6"/>
          <p:cNvSpPr>
            <a:spLocks noGrp="1" noChangeArrowheads="1"/>
          </p:cNvSpPr>
          <p:nvPr>
            <p:ph type="sldNum" sz="quarter" idx="4"/>
          </p:nvPr>
        </p:nvSpPr>
        <p:spPr bwMode="auto">
          <a:xfrm>
            <a:off x="8534400" y="6400800"/>
            <a:ext cx="4572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accent2"/>
                </a:solidFill>
              </a:defRPr>
            </a:lvl1pPr>
          </a:lstStyle>
          <a:p>
            <a:fld id="{1E652683-1DA0-4231-9FA8-9F4A36E614D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80" r:id="rId14"/>
  </p:sldLayoutIdLst>
  <p:txStyles>
    <p:titleStyle>
      <a:lvl1pPr algn="ctr" rtl="0" fontAlgn="base">
        <a:spcBef>
          <a:spcPct val="0"/>
        </a:spcBef>
        <a:spcAft>
          <a:spcPct val="0"/>
        </a:spcAft>
        <a:defRPr sz="4400">
          <a:solidFill>
            <a:schemeClr val="accent2"/>
          </a:solidFill>
          <a:latin typeface="+mj-lt"/>
          <a:ea typeface="+mj-ea"/>
          <a:cs typeface="+mj-cs"/>
        </a:defRPr>
      </a:lvl1pPr>
      <a:lvl2pPr algn="ctr" rtl="0" fontAlgn="base">
        <a:spcBef>
          <a:spcPct val="0"/>
        </a:spcBef>
        <a:spcAft>
          <a:spcPct val="0"/>
        </a:spcAft>
        <a:defRPr sz="4400">
          <a:solidFill>
            <a:schemeClr val="accent2"/>
          </a:solidFill>
          <a:latin typeface="Arial" charset="0"/>
          <a:ea typeface="ＭＳ Ｐゴシック" pitchFamily="-16" charset="-128"/>
        </a:defRPr>
      </a:lvl2pPr>
      <a:lvl3pPr algn="ctr" rtl="0" fontAlgn="base">
        <a:spcBef>
          <a:spcPct val="0"/>
        </a:spcBef>
        <a:spcAft>
          <a:spcPct val="0"/>
        </a:spcAft>
        <a:defRPr sz="4400">
          <a:solidFill>
            <a:schemeClr val="accent2"/>
          </a:solidFill>
          <a:latin typeface="Arial" charset="0"/>
          <a:ea typeface="ＭＳ Ｐゴシック" pitchFamily="-16" charset="-128"/>
        </a:defRPr>
      </a:lvl3pPr>
      <a:lvl4pPr algn="ctr" rtl="0" fontAlgn="base">
        <a:spcBef>
          <a:spcPct val="0"/>
        </a:spcBef>
        <a:spcAft>
          <a:spcPct val="0"/>
        </a:spcAft>
        <a:defRPr sz="4400">
          <a:solidFill>
            <a:schemeClr val="accent2"/>
          </a:solidFill>
          <a:latin typeface="Arial" charset="0"/>
          <a:ea typeface="ＭＳ Ｐゴシック" pitchFamily="-16" charset="-128"/>
        </a:defRPr>
      </a:lvl4pPr>
      <a:lvl5pPr algn="ctr" rtl="0" fontAlgn="base">
        <a:spcBef>
          <a:spcPct val="0"/>
        </a:spcBef>
        <a:spcAft>
          <a:spcPct val="0"/>
        </a:spcAft>
        <a:defRPr sz="4400">
          <a:solidFill>
            <a:schemeClr val="accent2"/>
          </a:solidFill>
          <a:latin typeface="Arial" charset="0"/>
          <a:ea typeface="ＭＳ Ｐゴシック" pitchFamily="-16" charset="-128"/>
        </a:defRPr>
      </a:lvl5pPr>
      <a:lvl6pPr marL="457200" algn="ctr" rtl="0" fontAlgn="base">
        <a:spcBef>
          <a:spcPct val="0"/>
        </a:spcBef>
        <a:spcAft>
          <a:spcPct val="0"/>
        </a:spcAft>
        <a:defRPr sz="4400">
          <a:solidFill>
            <a:schemeClr val="accent2"/>
          </a:solidFill>
          <a:latin typeface="Arial" charset="0"/>
          <a:ea typeface="ＭＳ Ｐゴシック" pitchFamily="-16" charset="-128"/>
        </a:defRPr>
      </a:lvl6pPr>
      <a:lvl7pPr marL="914400" algn="ctr" rtl="0" fontAlgn="base">
        <a:spcBef>
          <a:spcPct val="0"/>
        </a:spcBef>
        <a:spcAft>
          <a:spcPct val="0"/>
        </a:spcAft>
        <a:defRPr sz="4400">
          <a:solidFill>
            <a:schemeClr val="accent2"/>
          </a:solidFill>
          <a:latin typeface="Arial" charset="0"/>
          <a:ea typeface="ＭＳ Ｐゴシック" pitchFamily="-16" charset="-128"/>
        </a:defRPr>
      </a:lvl7pPr>
      <a:lvl8pPr marL="1371600" algn="ctr" rtl="0" fontAlgn="base">
        <a:spcBef>
          <a:spcPct val="0"/>
        </a:spcBef>
        <a:spcAft>
          <a:spcPct val="0"/>
        </a:spcAft>
        <a:defRPr sz="4400">
          <a:solidFill>
            <a:schemeClr val="accent2"/>
          </a:solidFill>
          <a:latin typeface="Arial" charset="0"/>
          <a:ea typeface="ＭＳ Ｐゴシック" pitchFamily="-16" charset="-128"/>
        </a:defRPr>
      </a:lvl8pPr>
      <a:lvl9pPr marL="1828800" algn="ctr" rtl="0" fontAlgn="base">
        <a:spcBef>
          <a:spcPct val="0"/>
        </a:spcBef>
        <a:spcAft>
          <a:spcPct val="0"/>
        </a:spcAft>
        <a:defRPr sz="4400">
          <a:solidFill>
            <a:schemeClr val="accent2"/>
          </a:solidFill>
          <a:latin typeface="Arial" charset="0"/>
          <a:ea typeface="ＭＳ Ｐゴシック" pitchFamily="-16" charset="-128"/>
        </a:defRPr>
      </a:lvl9pPr>
    </p:titleStyle>
    <p:bodyStyle>
      <a:lvl1pPr marL="342900" indent="-342900" algn="l" rtl="0" fontAlgn="base">
        <a:spcBef>
          <a:spcPct val="20000"/>
        </a:spcBef>
        <a:spcAft>
          <a:spcPct val="0"/>
        </a:spcAft>
        <a:buChar char="•"/>
        <a:defRPr sz="3200">
          <a:solidFill>
            <a:schemeClr val="accent2"/>
          </a:solidFill>
          <a:latin typeface="+mn-lt"/>
          <a:ea typeface="+mn-ea"/>
          <a:cs typeface="+mn-cs"/>
        </a:defRPr>
      </a:lvl1pPr>
      <a:lvl2pPr marL="742950" indent="-285750" algn="l" rtl="0" fontAlgn="base">
        <a:spcBef>
          <a:spcPct val="20000"/>
        </a:spcBef>
        <a:spcAft>
          <a:spcPct val="0"/>
        </a:spcAft>
        <a:buChar char="–"/>
        <a:defRPr sz="2800">
          <a:solidFill>
            <a:schemeClr val="accent2"/>
          </a:solidFill>
          <a:latin typeface="+mn-lt"/>
          <a:ea typeface="+mn-ea"/>
        </a:defRPr>
      </a:lvl2pPr>
      <a:lvl3pPr marL="1143000" indent="-228600" algn="l" rtl="0" fontAlgn="base">
        <a:spcBef>
          <a:spcPct val="20000"/>
        </a:spcBef>
        <a:spcAft>
          <a:spcPct val="0"/>
        </a:spcAft>
        <a:buChar char="•"/>
        <a:defRPr sz="2400">
          <a:solidFill>
            <a:schemeClr val="accent2"/>
          </a:solidFill>
          <a:latin typeface="+mn-lt"/>
          <a:ea typeface="+mn-ea"/>
        </a:defRPr>
      </a:lvl3pPr>
      <a:lvl4pPr marL="1600200" indent="-228600" algn="l" rtl="0" fontAlgn="base">
        <a:spcBef>
          <a:spcPct val="20000"/>
        </a:spcBef>
        <a:spcAft>
          <a:spcPct val="0"/>
        </a:spcAft>
        <a:buChar char="–"/>
        <a:defRPr sz="2000">
          <a:solidFill>
            <a:schemeClr val="accent2"/>
          </a:solidFill>
          <a:latin typeface="+mn-lt"/>
          <a:ea typeface="+mn-ea"/>
        </a:defRPr>
      </a:lvl4pPr>
      <a:lvl5pPr marL="2057400" indent="-228600" algn="l" rtl="0" fontAlgn="base">
        <a:spcBef>
          <a:spcPct val="20000"/>
        </a:spcBef>
        <a:spcAft>
          <a:spcPct val="0"/>
        </a:spcAft>
        <a:buChar char="»"/>
        <a:defRPr sz="2000">
          <a:solidFill>
            <a:schemeClr val="accent2"/>
          </a:solidFill>
          <a:latin typeface="+mn-lt"/>
          <a:ea typeface="+mn-ea"/>
        </a:defRPr>
      </a:lvl5pPr>
      <a:lvl6pPr marL="2514600" indent="-228600" algn="l" rtl="0" fontAlgn="base">
        <a:spcBef>
          <a:spcPct val="20000"/>
        </a:spcBef>
        <a:spcAft>
          <a:spcPct val="0"/>
        </a:spcAft>
        <a:buChar char="»"/>
        <a:defRPr sz="2000">
          <a:solidFill>
            <a:schemeClr val="accent2"/>
          </a:solidFill>
          <a:latin typeface="+mn-lt"/>
          <a:ea typeface="+mn-ea"/>
        </a:defRPr>
      </a:lvl6pPr>
      <a:lvl7pPr marL="2971800" indent="-228600" algn="l" rtl="0" fontAlgn="base">
        <a:spcBef>
          <a:spcPct val="20000"/>
        </a:spcBef>
        <a:spcAft>
          <a:spcPct val="0"/>
        </a:spcAft>
        <a:buChar char="»"/>
        <a:defRPr sz="2000">
          <a:solidFill>
            <a:schemeClr val="accent2"/>
          </a:solidFill>
          <a:latin typeface="+mn-lt"/>
          <a:ea typeface="+mn-ea"/>
        </a:defRPr>
      </a:lvl7pPr>
      <a:lvl8pPr marL="3429000" indent="-228600" algn="l" rtl="0" fontAlgn="base">
        <a:spcBef>
          <a:spcPct val="20000"/>
        </a:spcBef>
        <a:spcAft>
          <a:spcPct val="0"/>
        </a:spcAft>
        <a:buChar char="»"/>
        <a:defRPr sz="2000">
          <a:solidFill>
            <a:schemeClr val="accent2"/>
          </a:solidFill>
          <a:latin typeface="+mn-lt"/>
          <a:ea typeface="+mn-ea"/>
        </a:defRPr>
      </a:lvl8pPr>
      <a:lvl9pPr marL="3886200" indent="-228600" algn="l" rtl="0" fontAlgn="base">
        <a:spcBef>
          <a:spcPct val="20000"/>
        </a:spcBef>
        <a:spcAft>
          <a:spcPct val="0"/>
        </a:spcAft>
        <a:buChar char="»"/>
        <a:defRPr sz="2000">
          <a:solidFill>
            <a:schemeClr val="accent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ebportal.isc2.org/Custom/ExamsSearch.asp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mailto:john.strong@digi.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keepass.info/"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6" name="Rectangle 4"/>
          <p:cNvSpPr>
            <a:spLocks noGrp="1" noChangeArrowheads="1"/>
          </p:cNvSpPr>
          <p:nvPr>
            <p:ph type="ctrTitle"/>
          </p:nvPr>
        </p:nvSpPr>
        <p:spPr/>
        <p:txBody>
          <a:bodyPr/>
          <a:lstStyle/>
          <a:p>
            <a:r>
              <a:rPr lang="en-GB" dirty="0" smtClean="0"/>
              <a:t>Registering </a:t>
            </a:r>
            <a:r>
              <a:rPr lang="en-GB" dirty="0"/>
              <a:t>for the Exam</a:t>
            </a:r>
            <a:endParaRPr lang="en-CA" dirty="0"/>
          </a:p>
        </p:txBody>
      </p:sp>
      <p:sp>
        <p:nvSpPr>
          <p:cNvPr id="197637" name="Rectangle 5"/>
          <p:cNvSpPr>
            <a:spLocks noGrp="1" noChangeArrowheads="1"/>
          </p:cNvSpPr>
          <p:nvPr>
            <p:ph type="subTitle" idx="1"/>
          </p:nvPr>
        </p:nvSpPr>
        <p:spPr/>
        <p:txBody>
          <a:bodyPr/>
          <a:lstStyle/>
          <a:p>
            <a:r>
              <a:rPr lang="en-CA"/>
              <a:t>Get your test date sorted…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p:txBody>
          <a:bodyPr/>
          <a:lstStyle/>
          <a:p>
            <a:r>
              <a:rPr lang="en-CA"/>
              <a:t>Criminal History Questions</a:t>
            </a:r>
          </a:p>
        </p:txBody>
      </p:sp>
      <p:sp>
        <p:nvSpPr>
          <p:cNvPr id="232451" name="Rectangle 3"/>
          <p:cNvSpPr>
            <a:spLocks noGrp="1" noChangeArrowheads="1"/>
          </p:cNvSpPr>
          <p:nvPr>
            <p:ph sz="half" idx="1"/>
          </p:nvPr>
        </p:nvSpPr>
        <p:spPr>
          <a:xfrm>
            <a:off x="685800" y="1981200"/>
            <a:ext cx="5672150" cy="4114800"/>
          </a:xfrm>
        </p:spPr>
        <p:txBody>
          <a:bodyPr/>
          <a:lstStyle/>
          <a:p>
            <a:pPr>
              <a:lnSpc>
                <a:spcPct val="80000"/>
              </a:lnSpc>
            </a:pPr>
            <a:r>
              <a:rPr lang="en-CA" sz="1800" dirty="0"/>
              <a:t>Have you ever been convicted of a felony, a crime based on dishonesty (felony or </a:t>
            </a:r>
            <a:r>
              <a:rPr lang="en-CA" sz="1800" dirty="0" err="1"/>
              <a:t>misdemeanor</a:t>
            </a:r>
            <a:r>
              <a:rPr lang="en-CA" sz="1800" dirty="0"/>
              <a:t> involving lying) or a General Court Martial in military service, or is there a felony charge now pending against you? (Omit minor traffic violations and offenses prosecuted in juvenile court) </a:t>
            </a:r>
          </a:p>
          <a:p>
            <a:pPr>
              <a:lnSpc>
                <a:spcPct val="80000"/>
              </a:lnSpc>
            </a:pPr>
            <a:r>
              <a:rPr lang="en-CA" sz="1800" dirty="0"/>
              <a:t>Have you ever had a professional license, certification, membership or registration revoked, or have you ever been censured or disciplined by any professional organization or government agency?</a:t>
            </a:r>
          </a:p>
          <a:p>
            <a:pPr>
              <a:lnSpc>
                <a:spcPct val="80000"/>
              </a:lnSpc>
            </a:pPr>
            <a:r>
              <a:rPr lang="en-CA" sz="1800" dirty="0"/>
              <a:t>Have you ever been involved, or publicly identified, with hackers or hacking?</a:t>
            </a:r>
          </a:p>
          <a:p>
            <a:pPr>
              <a:lnSpc>
                <a:spcPct val="80000"/>
              </a:lnSpc>
            </a:pPr>
            <a:r>
              <a:rPr lang="en-CA" sz="1800" dirty="0"/>
              <a:t>Have you ever been known by any other name, alias, or pseudonym? (You need not include user identities or screen names with which you were publicly identified.)</a:t>
            </a:r>
          </a:p>
        </p:txBody>
      </p:sp>
      <p:sp>
        <p:nvSpPr>
          <p:cNvPr id="6" name="Footer Placeholder 3"/>
          <p:cNvSpPr>
            <a:spLocks noGrp="1"/>
          </p:cNvSpPr>
          <p:nvPr>
            <p:ph type="ftr" sz="quarter" idx="11"/>
          </p:nvPr>
        </p:nvSpPr>
        <p:spPr/>
        <p:txBody>
          <a:bodyPr/>
          <a:lstStyle/>
          <a:p>
            <a:endParaRPr lang="en-CA" dirty="0"/>
          </a:p>
          <a:p>
            <a:r>
              <a:rPr lang="en-CA" dirty="0" smtClean="0"/>
              <a:t>.  </a:t>
            </a:r>
            <a:endParaRPr lang="en-US" dirty="0"/>
          </a:p>
        </p:txBody>
      </p:sp>
      <p:pic>
        <p:nvPicPr>
          <p:cNvPr id="232453" name="Picture 5" descr="MCj02908850000[1]"/>
          <p:cNvPicPr>
            <a:picLocks noChangeAspect="1" noChangeArrowheads="1"/>
          </p:cNvPicPr>
          <p:nvPr/>
        </p:nvPicPr>
        <p:blipFill>
          <a:blip r:embed="rId2"/>
          <a:srcRect/>
          <a:stretch>
            <a:fillRect/>
          </a:stretch>
        </p:blipFill>
        <p:spPr bwMode="auto">
          <a:xfrm>
            <a:off x="6716713" y="1268413"/>
            <a:ext cx="2427287" cy="2208212"/>
          </a:xfrm>
          <a:prstGeom prst="rect">
            <a:avLst/>
          </a:prstGeom>
          <a:noFill/>
        </p:spPr>
      </p:pic>
      <p:pic>
        <p:nvPicPr>
          <p:cNvPr id="232454" name="Picture 6" descr="MCj02908650000[1]"/>
          <p:cNvPicPr>
            <a:picLocks noChangeAspect="1" noChangeArrowheads="1"/>
          </p:cNvPicPr>
          <p:nvPr/>
        </p:nvPicPr>
        <p:blipFill>
          <a:blip r:embed="rId3"/>
          <a:srcRect/>
          <a:stretch>
            <a:fillRect/>
          </a:stretch>
        </p:blipFill>
        <p:spPr bwMode="auto">
          <a:xfrm>
            <a:off x="6746875" y="3573463"/>
            <a:ext cx="2397125" cy="246856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endParaRPr lang="en-CA" dirty="0"/>
          </a:p>
          <a:p>
            <a:r>
              <a:rPr lang="en-CA" dirty="0" smtClean="0"/>
              <a:t>.  </a:t>
            </a:r>
            <a:endParaRPr lang="en-US" dirty="0"/>
          </a:p>
        </p:txBody>
      </p:sp>
      <p:sp>
        <p:nvSpPr>
          <p:cNvPr id="234498" name="Rectangle 2"/>
          <p:cNvSpPr>
            <a:spLocks noGrp="1" noChangeArrowheads="1"/>
          </p:cNvSpPr>
          <p:nvPr>
            <p:ph type="title"/>
          </p:nvPr>
        </p:nvSpPr>
        <p:spPr/>
        <p:txBody>
          <a:bodyPr/>
          <a:lstStyle/>
          <a:p>
            <a:r>
              <a:rPr lang="en-CA"/>
              <a:t>Paying By Credit Card?</a:t>
            </a:r>
            <a:br>
              <a:rPr lang="en-CA"/>
            </a:br>
            <a:r>
              <a:rPr lang="en-CA"/>
              <a:t>Cash or Cheque?</a:t>
            </a:r>
          </a:p>
        </p:txBody>
      </p:sp>
      <p:sp>
        <p:nvSpPr>
          <p:cNvPr id="234499" name="Rectangle 3"/>
          <p:cNvSpPr>
            <a:spLocks noGrp="1" noChangeArrowheads="1"/>
          </p:cNvSpPr>
          <p:nvPr>
            <p:ph type="body" sz="half" idx="1"/>
          </p:nvPr>
        </p:nvSpPr>
        <p:spPr/>
        <p:txBody>
          <a:bodyPr/>
          <a:lstStyle/>
          <a:p>
            <a:pPr marL="361950" indent="-361950">
              <a:buNone/>
            </a:pPr>
            <a:r>
              <a:rPr lang="en-CA" sz="2400" b="1" dirty="0"/>
              <a:t>Credit Card:</a:t>
            </a:r>
          </a:p>
          <a:p>
            <a:pPr marL="361950" indent="-361950">
              <a:buFontTx/>
              <a:buChar char="•"/>
            </a:pPr>
            <a:r>
              <a:rPr lang="en-CA" sz="2400" dirty="0"/>
              <a:t>Use online registration form</a:t>
            </a:r>
          </a:p>
          <a:p>
            <a:pPr marL="361950" indent="-361950">
              <a:buFontTx/>
              <a:buChar char="•"/>
            </a:pPr>
            <a:r>
              <a:rPr lang="en-CA" sz="2400" dirty="0"/>
              <a:t>Upload your CV (.doc extension)</a:t>
            </a:r>
          </a:p>
          <a:p>
            <a:pPr marL="361950" indent="-361950">
              <a:buFontTx/>
              <a:buChar char="•"/>
            </a:pPr>
            <a:endParaRPr lang="en-CA" sz="2400" dirty="0"/>
          </a:p>
          <a:p>
            <a:pPr marL="361950" indent="-361950">
              <a:buFontTx/>
              <a:buChar char="•"/>
            </a:pPr>
            <a:endParaRPr lang="en-CA" sz="2400" dirty="0"/>
          </a:p>
        </p:txBody>
      </p:sp>
      <p:sp>
        <p:nvSpPr>
          <p:cNvPr id="234502" name="Rectangle 6"/>
          <p:cNvSpPr>
            <a:spLocks noGrp="1" noChangeArrowheads="1"/>
          </p:cNvSpPr>
          <p:nvPr>
            <p:ph type="body" sz="half" idx="2"/>
          </p:nvPr>
        </p:nvSpPr>
        <p:spPr/>
        <p:txBody>
          <a:bodyPr/>
          <a:lstStyle/>
          <a:p>
            <a:pPr marL="361950" indent="-361950">
              <a:buNone/>
            </a:pPr>
            <a:r>
              <a:rPr lang="en-CA" sz="2400" b="1" dirty="0"/>
              <a:t>Cash or Cheque:</a:t>
            </a:r>
          </a:p>
          <a:p>
            <a:pPr marL="361950" indent="-361950">
              <a:buFontTx/>
              <a:buChar char="•"/>
            </a:pPr>
            <a:r>
              <a:rPr lang="en-CA" sz="2400" dirty="0"/>
              <a:t>Print out </a:t>
            </a:r>
            <a:r>
              <a:rPr lang="en-CA" sz="2400" dirty="0" err="1"/>
              <a:t>pdf</a:t>
            </a:r>
            <a:endParaRPr lang="en-CA" sz="2400" dirty="0"/>
          </a:p>
          <a:p>
            <a:pPr marL="361950" indent="-361950">
              <a:buFontTx/>
              <a:buChar char="•"/>
            </a:pPr>
            <a:r>
              <a:rPr lang="en-CA" sz="2400" dirty="0"/>
              <a:t>Fill it out and send it with your cash or cheque.</a:t>
            </a:r>
          </a:p>
          <a:p>
            <a:pPr marL="361950" indent="-361950"/>
            <a:endParaRPr lang="en-CA" sz="2400" dirty="0"/>
          </a:p>
        </p:txBody>
      </p:sp>
      <p:pic>
        <p:nvPicPr>
          <p:cNvPr id="234500" name="Picture 4" descr="MPj04097430000[1]"/>
          <p:cNvPicPr>
            <a:picLocks noChangeAspect="1" noChangeArrowheads="1"/>
          </p:cNvPicPr>
          <p:nvPr/>
        </p:nvPicPr>
        <p:blipFill>
          <a:blip r:embed="rId2" cstate="print"/>
          <a:srcRect/>
          <a:stretch>
            <a:fillRect/>
          </a:stretch>
        </p:blipFill>
        <p:spPr bwMode="auto">
          <a:xfrm>
            <a:off x="5072066" y="3786190"/>
            <a:ext cx="1925637" cy="28956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p:txBody>
          <a:bodyPr/>
          <a:lstStyle/>
          <a:p>
            <a:r>
              <a:rPr lang="en-CA"/>
              <a:t>Cancellation Policy</a:t>
            </a:r>
          </a:p>
        </p:txBody>
      </p:sp>
      <p:sp>
        <p:nvSpPr>
          <p:cNvPr id="240643" name="Rectangle 3"/>
          <p:cNvSpPr>
            <a:spLocks noGrp="1" noChangeArrowheads="1"/>
          </p:cNvSpPr>
          <p:nvPr>
            <p:ph idx="1"/>
          </p:nvPr>
        </p:nvSpPr>
        <p:spPr/>
        <p:txBody>
          <a:bodyPr/>
          <a:lstStyle/>
          <a:p>
            <a:pPr>
              <a:lnSpc>
                <a:spcPct val="90000"/>
              </a:lnSpc>
            </a:pPr>
            <a:r>
              <a:rPr lang="en-CA" sz="2400" dirty="0"/>
              <a:t>All cancellation or rescheduling requests received in writing with </a:t>
            </a:r>
            <a:r>
              <a:rPr lang="en-CA" sz="2400" dirty="0">
                <a:solidFill>
                  <a:srgbClr val="FC2704"/>
                </a:solidFill>
              </a:rPr>
              <a:t>22 days notice</a:t>
            </a:r>
            <a:r>
              <a:rPr lang="en-CA" sz="2400" dirty="0"/>
              <a:t> or more will incur a </a:t>
            </a:r>
            <a:r>
              <a:rPr lang="en-CA" sz="2400" b="1" dirty="0">
                <a:solidFill>
                  <a:srgbClr val="FC2704"/>
                </a:solidFill>
              </a:rPr>
              <a:t>USD100 </a:t>
            </a:r>
            <a:r>
              <a:rPr lang="en-CA" sz="2400" dirty="0"/>
              <a:t>cancellation fee or rescheduling fee (Refund = Amount Paid, Less USD100).</a:t>
            </a:r>
          </a:p>
          <a:p>
            <a:pPr>
              <a:lnSpc>
                <a:spcPct val="90000"/>
              </a:lnSpc>
            </a:pPr>
            <a:r>
              <a:rPr lang="en-CA" sz="2400" dirty="0"/>
              <a:t>Written cancellation or rescheduling requests received </a:t>
            </a:r>
            <a:r>
              <a:rPr lang="en-CA" sz="2400" dirty="0">
                <a:solidFill>
                  <a:srgbClr val="FC2704"/>
                </a:solidFill>
              </a:rPr>
              <a:t>five calendar days</a:t>
            </a:r>
            <a:r>
              <a:rPr lang="en-CA" sz="2400" dirty="0"/>
              <a:t> or more prior to the exam will be given credit toward attendance at a subsequent program only (no refund) and will incur an additional </a:t>
            </a:r>
            <a:r>
              <a:rPr lang="en-CA" sz="2400" b="1" dirty="0">
                <a:solidFill>
                  <a:srgbClr val="FC2704"/>
                </a:solidFill>
              </a:rPr>
              <a:t>USD100</a:t>
            </a:r>
            <a:r>
              <a:rPr lang="en-CA" sz="2400" dirty="0"/>
              <a:t> rescheduling fee.</a:t>
            </a:r>
          </a:p>
          <a:p>
            <a:pPr>
              <a:lnSpc>
                <a:spcPct val="90000"/>
              </a:lnSpc>
            </a:pPr>
            <a:r>
              <a:rPr lang="en-CA" sz="2400" dirty="0"/>
              <a:t>Cancellations received with less than five calendar days notice and "no-shows" will not be given a refund, nor credit toward a later program (unless there is a documented medical emergency). </a:t>
            </a:r>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r>
              <a:rPr lang="en-CA" dirty="0" smtClean="0"/>
              <a:t>.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endParaRPr lang="en-CA" dirty="0"/>
          </a:p>
          <a:p>
            <a:r>
              <a:rPr lang="en-CA" dirty="0" smtClean="0"/>
              <a:t>.  </a:t>
            </a:r>
            <a:endParaRPr lang="en-US" dirty="0"/>
          </a:p>
        </p:txBody>
      </p:sp>
      <p:sp>
        <p:nvSpPr>
          <p:cNvPr id="244738" name="Rectangle 2"/>
          <p:cNvSpPr>
            <a:spLocks noGrp="1" noChangeArrowheads="1"/>
          </p:cNvSpPr>
          <p:nvPr>
            <p:ph type="title"/>
          </p:nvPr>
        </p:nvSpPr>
        <p:spPr/>
        <p:txBody>
          <a:bodyPr/>
          <a:lstStyle/>
          <a:p>
            <a:r>
              <a:rPr lang="en-CA"/>
              <a:t>After the Exam</a:t>
            </a:r>
          </a:p>
        </p:txBody>
      </p:sp>
      <p:sp>
        <p:nvSpPr>
          <p:cNvPr id="244739" name="Rectangle 3"/>
          <p:cNvSpPr>
            <a:spLocks noGrp="1" noChangeArrowheads="1"/>
          </p:cNvSpPr>
          <p:nvPr>
            <p:ph type="body" idx="1"/>
          </p:nvPr>
        </p:nvSpPr>
        <p:spPr/>
        <p:txBody>
          <a:bodyPr/>
          <a:lstStyle/>
          <a:p>
            <a:r>
              <a:rPr lang="en-CA"/>
              <a:t>Endorsement</a:t>
            </a:r>
          </a:p>
          <a:p>
            <a:endParaRPr lang="en-CA"/>
          </a:p>
          <a:p>
            <a:r>
              <a:rPr lang="en-CA"/>
              <a:t>Annual Maintenance Fee $85 US</a:t>
            </a:r>
          </a:p>
          <a:p>
            <a:r>
              <a:rPr lang="en-CA"/>
              <a:t>CPE – Continuing Professional Education</a:t>
            </a:r>
          </a:p>
          <a:p>
            <a:endParaRPr lang="en-C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endParaRPr lang="en-CA" dirty="0"/>
          </a:p>
          <a:p>
            <a:r>
              <a:rPr lang="en-CA" dirty="0" smtClean="0"/>
              <a:t>.  </a:t>
            </a:r>
            <a:endParaRPr lang="en-US" dirty="0"/>
          </a:p>
        </p:txBody>
      </p:sp>
      <p:sp>
        <p:nvSpPr>
          <p:cNvPr id="242690" name="Rectangle 2"/>
          <p:cNvSpPr>
            <a:spLocks noGrp="1" noChangeArrowheads="1"/>
          </p:cNvSpPr>
          <p:nvPr>
            <p:ph type="title"/>
          </p:nvPr>
        </p:nvSpPr>
        <p:spPr/>
        <p:txBody>
          <a:bodyPr/>
          <a:lstStyle/>
          <a:p>
            <a:r>
              <a:rPr lang="en-CA"/>
              <a:t>Endorsement</a:t>
            </a:r>
          </a:p>
        </p:txBody>
      </p:sp>
      <p:sp>
        <p:nvSpPr>
          <p:cNvPr id="242691" name="Rectangle 3"/>
          <p:cNvSpPr>
            <a:spLocks noGrp="1" noChangeArrowheads="1"/>
          </p:cNvSpPr>
          <p:nvPr>
            <p:ph type="body" idx="1"/>
          </p:nvPr>
        </p:nvSpPr>
        <p:spPr/>
        <p:txBody>
          <a:bodyPr/>
          <a:lstStyle/>
          <a:p>
            <a:pPr>
              <a:lnSpc>
                <a:spcPct val="90000"/>
              </a:lnSpc>
              <a:buNone/>
            </a:pPr>
            <a:r>
              <a:rPr lang="en-CA" sz="2400" dirty="0" smtClean="0"/>
              <a:t>Endorsement</a:t>
            </a:r>
            <a:endParaRPr lang="en-CA" sz="2400" dirty="0"/>
          </a:p>
          <a:p>
            <a:pPr>
              <a:lnSpc>
                <a:spcPct val="90000"/>
              </a:lnSpc>
            </a:pPr>
            <a:r>
              <a:rPr lang="en-CA" sz="2000" dirty="0"/>
              <a:t>Once a candidate has been notified they have successfully passed an (ISC)² examination, he or she will be required to have his or her application endorsed. The endorser attests that the candidate's assertions regarding professional experience are true to the best of their knowledge, and that the candidate is in good standing within the information security industry.</a:t>
            </a:r>
          </a:p>
          <a:p>
            <a:pPr>
              <a:lnSpc>
                <a:spcPct val="90000"/>
              </a:lnSpc>
            </a:pPr>
            <a:r>
              <a:rPr lang="en-CA" sz="2000" i="1" dirty="0"/>
              <a:t>C</a:t>
            </a:r>
            <a:r>
              <a:rPr lang="en-CA" sz="2000" dirty="0"/>
              <a:t>andidates will be required to obtain an endorsement of their candidature exclusively from an (ISC)2-certified professional in good standing. The professional endorsing the candidate can hold any (ISC)2 certification – CISSP, SSCP or CAP</a:t>
            </a:r>
            <a:r>
              <a:rPr lang="en-CA" sz="2000" dirty="0" smtClean="0"/>
              <a:t>.</a:t>
            </a:r>
          </a:p>
          <a:p>
            <a:pPr>
              <a:lnSpc>
                <a:spcPct val="90000"/>
              </a:lnSpc>
            </a:pPr>
            <a:r>
              <a:rPr lang="en-US" sz="2000" dirty="0" smtClean="0"/>
              <a:t>(ISC)² can act as an endorser for you if you cannot find a certified individual to act as one.]</a:t>
            </a:r>
            <a:endParaRPr lang="en-CA"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endParaRPr lang="en-CA" dirty="0"/>
          </a:p>
          <a:p>
            <a:r>
              <a:rPr lang="en-CA" dirty="0" smtClean="0"/>
              <a:t>.  </a:t>
            </a:r>
            <a:endParaRPr lang="en-US" dirty="0"/>
          </a:p>
        </p:txBody>
      </p:sp>
      <p:sp>
        <p:nvSpPr>
          <p:cNvPr id="243714" name="Rectangle 2"/>
          <p:cNvSpPr>
            <a:spLocks noGrp="1" noChangeArrowheads="1"/>
          </p:cNvSpPr>
          <p:nvPr>
            <p:ph type="title"/>
          </p:nvPr>
        </p:nvSpPr>
        <p:spPr/>
        <p:txBody>
          <a:bodyPr/>
          <a:lstStyle/>
          <a:p>
            <a:r>
              <a:rPr lang="en-CA" dirty="0" smtClean="0"/>
              <a:t>Endorsement Audit</a:t>
            </a:r>
            <a:endParaRPr lang="en-CA" dirty="0"/>
          </a:p>
        </p:txBody>
      </p:sp>
      <p:sp>
        <p:nvSpPr>
          <p:cNvPr id="243715" name="Rectangle 3"/>
          <p:cNvSpPr>
            <a:spLocks noGrp="1" noChangeArrowheads="1"/>
          </p:cNvSpPr>
          <p:nvPr>
            <p:ph type="body" idx="1"/>
          </p:nvPr>
        </p:nvSpPr>
        <p:spPr/>
        <p:txBody>
          <a:bodyPr/>
          <a:lstStyle/>
          <a:p>
            <a:r>
              <a:rPr lang="en-CA" dirty="0" smtClean="0"/>
              <a:t>A </a:t>
            </a:r>
            <a:r>
              <a:rPr lang="en-CA" dirty="0"/>
              <a:t>percentage of the candidates who pass an (ISC)² examination and submit endorsements will be randomly subjected to audit and required to submit additional information, as required, for verification.</a:t>
            </a:r>
          </a:p>
          <a:p>
            <a:endParaRPr lang="en-CA" dirty="0"/>
          </a:p>
          <a:p>
            <a:r>
              <a:rPr lang="en-CA" dirty="0"/>
              <a:t>(note:  this is about 1 in 20)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6" name="Rectangle 4"/>
          <p:cNvSpPr>
            <a:spLocks noGrp="1" noChangeArrowheads="1"/>
          </p:cNvSpPr>
          <p:nvPr>
            <p:ph type="ctrTitle"/>
          </p:nvPr>
        </p:nvSpPr>
        <p:spPr/>
        <p:txBody>
          <a:bodyPr/>
          <a:lstStyle/>
          <a:p>
            <a:r>
              <a:rPr lang="en-GB" dirty="0" smtClean="0"/>
              <a:t>Registering </a:t>
            </a:r>
            <a:r>
              <a:rPr lang="en-GB" dirty="0"/>
              <a:t>for the Exam</a:t>
            </a:r>
            <a:endParaRPr lang="en-CA" dirty="0"/>
          </a:p>
        </p:txBody>
      </p:sp>
      <p:sp>
        <p:nvSpPr>
          <p:cNvPr id="192517" name="Rectangle 5"/>
          <p:cNvSpPr>
            <a:spLocks noGrp="1" noChangeArrowheads="1"/>
          </p:cNvSpPr>
          <p:nvPr>
            <p:ph type="subTitle" idx="1"/>
          </p:nvPr>
        </p:nvSpPr>
        <p:spPr/>
        <p:txBody>
          <a:bodyPr/>
          <a:lstStyle/>
          <a:p>
            <a:r>
              <a:rPr lang="en-CA"/>
              <a:t>Questions?  Comments?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endParaRPr lang="en-CA" dirty="0"/>
          </a:p>
          <a:p>
            <a:r>
              <a:rPr lang="en-CA" dirty="0" smtClean="0"/>
              <a:t>.  </a:t>
            </a:r>
            <a:endParaRPr lang="en-US" dirty="0"/>
          </a:p>
        </p:txBody>
      </p:sp>
      <p:sp>
        <p:nvSpPr>
          <p:cNvPr id="191490" name="Rectangle 2"/>
          <p:cNvSpPr>
            <a:spLocks noGrp="1" noChangeArrowheads="1"/>
          </p:cNvSpPr>
          <p:nvPr>
            <p:ph type="title"/>
          </p:nvPr>
        </p:nvSpPr>
        <p:spPr/>
        <p:txBody>
          <a:bodyPr/>
          <a:lstStyle/>
          <a:p>
            <a:pPr algn="l"/>
            <a:r>
              <a:rPr lang="en-CA"/>
              <a:t>Before you start…</a:t>
            </a:r>
          </a:p>
        </p:txBody>
      </p:sp>
      <p:sp>
        <p:nvSpPr>
          <p:cNvPr id="191491" name="Rectangle 3"/>
          <p:cNvSpPr>
            <a:spLocks noGrp="1" noChangeArrowheads="1"/>
          </p:cNvSpPr>
          <p:nvPr>
            <p:ph type="body" idx="1"/>
          </p:nvPr>
        </p:nvSpPr>
        <p:spPr/>
        <p:txBody>
          <a:bodyPr/>
          <a:lstStyle/>
          <a:p>
            <a:pPr>
              <a:buFontTx/>
              <a:buChar char="•"/>
            </a:pPr>
            <a:r>
              <a:rPr lang="en-CA" dirty="0"/>
              <a:t>What are the next test dates</a:t>
            </a:r>
            <a:r>
              <a:rPr lang="en-CA" dirty="0" smtClean="0"/>
              <a:t>?</a:t>
            </a:r>
          </a:p>
          <a:p>
            <a:r>
              <a:rPr lang="en-US" sz="2400" dirty="0" smtClean="0">
                <a:hlinkClick r:id="rId2"/>
              </a:rPr>
              <a:t>https://webportal.isc2.org/Custom/ExamsSearch.aspx</a:t>
            </a:r>
            <a:endParaRPr lang="en-CA" sz="2400" dirty="0"/>
          </a:p>
          <a:p>
            <a:r>
              <a:rPr lang="en-CA" dirty="0" smtClean="0"/>
              <a:t>Do </a:t>
            </a:r>
            <a:r>
              <a:rPr lang="en-CA" dirty="0"/>
              <a:t>you have the required experience?</a:t>
            </a:r>
          </a:p>
          <a:p>
            <a:pPr lvl="1"/>
            <a:r>
              <a:rPr lang="en-CA" dirty="0"/>
              <a:t>5 years experience</a:t>
            </a:r>
          </a:p>
          <a:p>
            <a:pPr lvl="1"/>
            <a:r>
              <a:rPr lang="en-CA" dirty="0"/>
              <a:t>4 years + a university degree</a:t>
            </a:r>
          </a:p>
          <a:p>
            <a:pPr lvl="1"/>
            <a:r>
              <a:rPr lang="en-CA" dirty="0"/>
              <a:t>Associate of the ISC</a:t>
            </a:r>
            <a:r>
              <a:rPr lang="en-CA" baseline="30000" dirty="0"/>
              <a:t>2</a:t>
            </a:r>
            <a:r>
              <a:rPr lang="en-CA" dirty="0"/>
              <a:t> CISSP</a:t>
            </a:r>
          </a:p>
          <a:p>
            <a:endParaRPr lang="en-C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p:txBody>
          <a:bodyPr/>
          <a:lstStyle/>
          <a:p>
            <a:pPr algn="l"/>
            <a:r>
              <a:rPr lang="en-CA"/>
              <a:t>Get your Resume in Order</a:t>
            </a:r>
          </a:p>
        </p:txBody>
      </p:sp>
      <p:sp>
        <p:nvSpPr>
          <p:cNvPr id="235523" name="Rectangle 3"/>
          <p:cNvSpPr>
            <a:spLocks noGrp="1" noChangeArrowheads="1"/>
          </p:cNvSpPr>
          <p:nvPr>
            <p:ph idx="1"/>
          </p:nvPr>
        </p:nvSpPr>
        <p:spPr/>
        <p:txBody>
          <a:bodyPr/>
          <a:lstStyle/>
          <a:p>
            <a:pPr>
              <a:lnSpc>
                <a:spcPct val="90000"/>
              </a:lnSpc>
              <a:buNone/>
            </a:pPr>
            <a:r>
              <a:rPr lang="en-CA" sz="2400" dirty="0"/>
              <a:t>Your resume must contain for each job:</a:t>
            </a:r>
          </a:p>
          <a:p>
            <a:pPr>
              <a:lnSpc>
                <a:spcPct val="90000"/>
              </a:lnSpc>
            </a:pPr>
            <a:r>
              <a:rPr lang="en-CA" sz="2000" dirty="0"/>
              <a:t>Dates of employment</a:t>
            </a:r>
          </a:p>
          <a:p>
            <a:pPr>
              <a:lnSpc>
                <a:spcPct val="90000"/>
              </a:lnSpc>
            </a:pPr>
            <a:r>
              <a:rPr lang="en-CA" sz="2000" dirty="0"/>
              <a:t>How many </a:t>
            </a:r>
            <a:r>
              <a:rPr lang="en-CA" sz="2000" b="1" dirty="0"/>
              <a:t>months</a:t>
            </a:r>
            <a:r>
              <a:rPr lang="en-CA" sz="2000" dirty="0"/>
              <a:t> you </a:t>
            </a:r>
            <a:r>
              <a:rPr lang="en-CA" sz="2000" dirty="0" smtClean="0"/>
              <a:t>worked</a:t>
            </a:r>
          </a:p>
          <a:p>
            <a:pPr lvl="1">
              <a:lnSpc>
                <a:spcPct val="90000"/>
              </a:lnSpc>
            </a:pPr>
            <a:r>
              <a:rPr lang="en-CA" sz="1600" dirty="0" smtClean="0"/>
              <a:t>Total </a:t>
            </a:r>
            <a:r>
              <a:rPr lang="en-CA" sz="1600" dirty="0"/>
              <a:t>to 5 years (or 4 years with a degree)</a:t>
            </a:r>
          </a:p>
          <a:p>
            <a:pPr>
              <a:lnSpc>
                <a:spcPct val="90000"/>
              </a:lnSpc>
            </a:pPr>
            <a:r>
              <a:rPr lang="en-CA" sz="2000" dirty="0"/>
              <a:t>Job title</a:t>
            </a:r>
          </a:p>
          <a:p>
            <a:pPr>
              <a:lnSpc>
                <a:spcPct val="90000"/>
              </a:lnSpc>
            </a:pPr>
            <a:r>
              <a:rPr lang="en-CA" sz="2000" dirty="0"/>
              <a:t>Description of </a:t>
            </a:r>
            <a:r>
              <a:rPr lang="en-CA" sz="2000" dirty="0" smtClean="0"/>
              <a:t>duties, focus on Security</a:t>
            </a:r>
            <a:endParaRPr lang="en-CA" sz="2000" dirty="0"/>
          </a:p>
          <a:p>
            <a:pPr>
              <a:lnSpc>
                <a:spcPct val="90000"/>
              </a:lnSpc>
            </a:pPr>
            <a:r>
              <a:rPr lang="en-CA" sz="2000" dirty="0"/>
              <a:t>Which CBK did it focus?</a:t>
            </a:r>
          </a:p>
          <a:p>
            <a:pPr>
              <a:lnSpc>
                <a:spcPct val="90000"/>
              </a:lnSpc>
              <a:buFontTx/>
              <a:buChar char="•"/>
            </a:pPr>
            <a:endParaRPr lang="en-CA" sz="2400" dirty="0"/>
          </a:p>
          <a:p>
            <a:pPr>
              <a:lnSpc>
                <a:spcPct val="90000"/>
              </a:lnSpc>
              <a:buNone/>
            </a:pPr>
            <a:r>
              <a:rPr lang="en-CA" sz="2400" dirty="0"/>
              <a:t>After you pass, you will also need to submit this with contact details included</a:t>
            </a:r>
          </a:p>
          <a:p>
            <a:pPr>
              <a:lnSpc>
                <a:spcPct val="90000"/>
              </a:lnSpc>
              <a:buNone/>
            </a:pPr>
            <a:r>
              <a:rPr lang="en-CA" sz="2400" dirty="0"/>
              <a:t>Save it as a .doc file (Microsoft Word format)</a:t>
            </a:r>
          </a:p>
          <a:p>
            <a:pPr>
              <a:lnSpc>
                <a:spcPct val="90000"/>
              </a:lnSpc>
              <a:buFontTx/>
              <a:buChar char="•"/>
            </a:pPr>
            <a:endParaRPr lang="en-CA" sz="2400" dirty="0"/>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r>
              <a:rPr lang="en-CA" dirty="0" smtClean="0"/>
              <a:t>.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endParaRPr lang="en-CA" dirty="0"/>
          </a:p>
          <a:p>
            <a:r>
              <a:rPr lang="en-CA" dirty="0" smtClean="0"/>
              <a:t>.  </a:t>
            </a:r>
            <a:endParaRPr lang="en-US" dirty="0"/>
          </a:p>
        </p:txBody>
      </p:sp>
      <p:sp>
        <p:nvSpPr>
          <p:cNvPr id="239618" name="Rectangle 2"/>
          <p:cNvSpPr>
            <a:spLocks noGrp="1" noChangeArrowheads="1"/>
          </p:cNvSpPr>
          <p:nvPr>
            <p:ph type="title"/>
          </p:nvPr>
        </p:nvSpPr>
        <p:spPr/>
        <p:txBody>
          <a:bodyPr/>
          <a:lstStyle/>
          <a:p>
            <a:pPr algn="l"/>
            <a:r>
              <a:rPr lang="en-CA"/>
              <a:t>Example resume entry</a:t>
            </a:r>
          </a:p>
        </p:txBody>
      </p:sp>
      <p:sp>
        <p:nvSpPr>
          <p:cNvPr id="239619" name="Rectangle 3"/>
          <p:cNvSpPr>
            <a:spLocks noGrp="1" noChangeArrowheads="1"/>
          </p:cNvSpPr>
          <p:nvPr>
            <p:ph type="body" idx="1"/>
          </p:nvPr>
        </p:nvSpPr>
        <p:spPr/>
        <p:txBody>
          <a:bodyPr/>
          <a:lstStyle/>
          <a:p>
            <a:pPr marL="361950" indent="-361950">
              <a:lnSpc>
                <a:spcPct val="80000"/>
              </a:lnSpc>
              <a:buNone/>
              <a:tabLst>
                <a:tab pos="1073150" algn="l"/>
              </a:tabLst>
            </a:pPr>
            <a:r>
              <a:rPr lang="en-CA" sz="1800" b="1" dirty="0"/>
              <a:t>Job Title:</a:t>
            </a:r>
            <a:r>
              <a:rPr lang="en-CA" sz="1800" dirty="0"/>
              <a:t>	Software Engineer – Device driver group</a:t>
            </a:r>
          </a:p>
          <a:p>
            <a:pPr marL="361950" indent="-361950">
              <a:lnSpc>
                <a:spcPct val="80000"/>
              </a:lnSpc>
              <a:buNone/>
              <a:tabLst>
                <a:tab pos="1073150" algn="l"/>
              </a:tabLst>
            </a:pPr>
            <a:r>
              <a:rPr lang="en-CA" sz="1800" b="1" dirty="0"/>
              <a:t>Dates:	</a:t>
            </a:r>
            <a:r>
              <a:rPr lang="en-CA" sz="1800" dirty="0"/>
              <a:t>September 1999 – June 2000 (</a:t>
            </a:r>
            <a:r>
              <a:rPr lang="en-CA" sz="1800" dirty="0">
                <a:solidFill>
                  <a:srgbClr val="FC2704"/>
                </a:solidFill>
              </a:rPr>
              <a:t>9 months</a:t>
            </a:r>
            <a:r>
              <a:rPr lang="en-CA" sz="1800" dirty="0"/>
              <a:t>)</a:t>
            </a:r>
          </a:p>
          <a:p>
            <a:pPr marL="361950" indent="-361950">
              <a:lnSpc>
                <a:spcPct val="80000"/>
              </a:lnSpc>
              <a:buNone/>
              <a:tabLst>
                <a:tab pos="1073150" algn="l"/>
              </a:tabLst>
            </a:pPr>
            <a:r>
              <a:rPr lang="en-CA" sz="1800" b="1" dirty="0"/>
              <a:t>Address:	</a:t>
            </a:r>
            <a:r>
              <a:rPr lang="en-CA" sz="1800" dirty="0" err="1"/>
              <a:t>Digi</a:t>
            </a:r>
            <a:r>
              <a:rPr lang="en-CA" sz="1800" dirty="0"/>
              <a:t> International</a:t>
            </a:r>
          </a:p>
          <a:p>
            <a:pPr marL="1433513" lvl="2" indent="-55563">
              <a:lnSpc>
                <a:spcPct val="80000"/>
              </a:lnSpc>
              <a:buFontTx/>
              <a:buNone/>
              <a:tabLst>
                <a:tab pos="1073150" algn="l"/>
              </a:tabLst>
            </a:pPr>
            <a:r>
              <a:rPr lang="en-CA" sz="1400" dirty="0"/>
              <a:t>11001 Bren Road East</a:t>
            </a:r>
          </a:p>
          <a:p>
            <a:pPr marL="1433513" lvl="2" indent="-55563">
              <a:lnSpc>
                <a:spcPct val="80000"/>
              </a:lnSpc>
              <a:buFontTx/>
              <a:buNone/>
              <a:tabLst>
                <a:tab pos="1073150" algn="l"/>
              </a:tabLst>
            </a:pPr>
            <a:r>
              <a:rPr lang="en-CA" sz="1400" dirty="0"/>
              <a:t>Minnetonka, MN 55343</a:t>
            </a:r>
          </a:p>
          <a:p>
            <a:pPr marL="1433513" lvl="2" indent="-55563">
              <a:lnSpc>
                <a:spcPct val="80000"/>
              </a:lnSpc>
              <a:buFontTx/>
              <a:buNone/>
              <a:tabLst>
                <a:tab pos="1073150" algn="l"/>
              </a:tabLst>
            </a:pPr>
            <a:r>
              <a:rPr lang="en-CA" sz="1400" dirty="0"/>
              <a:t>Tel: </a:t>
            </a:r>
            <a:r>
              <a:rPr lang="en-CA" sz="1400" dirty="0" smtClean="0"/>
              <a:t>1-877-912-1234</a:t>
            </a:r>
            <a:endParaRPr lang="en-CA" sz="1400" dirty="0"/>
          </a:p>
          <a:p>
            <a:pPr marL="1433513" lvl="2" indent="-55563">
              <a:lnSpc>
                <a:spcPct val="80000"/>
              </a:lnSpc>
              <a:buFontTx/>
              <a:buNone/>
              <a:tabLst>
                <a:tab pos="1073150" algn="l"/>
              </a:tabLst>
            </a:pPr>
            <a:r>
              <a:rPr lang="en-CA" sz="1400" dirty="0"/>
              <a:t>Fax: </a:t>
            </a:r>
            <a:r>
              <a:rPr lang="en-CA" sz="1400" dirty="0" smtClean="0"/>
              <a:t>952-912-1234</a:t>
            </a:r>
            <a:endParaRPr lang="en-CA" sz="1400" dirty="0"/>
          </a:p>
          <a:p>
            <a:pPr marL="361950" indent="-361950">
              <a:lnSpc>
                <a:spcPct val="80000"/>
              </a:lnSpc>
              <a:buNone/>
              <a:tabLst>
                <a:tab pos="1073150" algn="l"/>
              </a:tabLst>
            </a:pPr>
            <a:r>
              <a:rPr lang="en-CA" sz="1800" b="1" dirty="0"/>
              <a:t>Supervisor:  </a:t>
            </a:r>
            <a:r>
              <a:rPr lang="en-CA" sz="1800" dirty="0"/>
              <a:t>John Strong, </a:t>
            </a:r>
            <a:r>
              <a:rPr lang="en-CA" sz="1800" dirty="0">
                <a:hlinkClick r:id="rId2"/>
              </a:rPr>
              <a:t>john.strong@digi.com</a:t>
            </a:r>
            <a:r>
              <a:rPr lang="en-CA" sz="1800" dirty="0"/>
              <a:t> </a:t>
            </a:r>
          </a:p>
          <a:p>
            <a:pPr marL="361950" indent="-361950">
              <a:lnSpc>
                <a:spcPct val="80000"/>
              </a:lnSpc>
              <a:buNone/>
              <a:tabLst>
                <a:tab pos="1073150" algn="l"/>
              </a:tabLst>
            </a:pPr>
            <a:r>
              <a:rPr lang="en-CA" sz="1800" b="1" dirty="0" smtClean="0"/>
              <a:t>Duties:</a:t>
            </a:r>
          </a:p>
          <a:p>
            <a:pPr marL="361950" indent="-361950">
              <a:lnSpc>
                <a:spcPct val="80000"/>
              </a:lnSpc>
              <a:tabLst>
                <a:tab pos="1073150" algn="l"/>
              </a:tabLst>
            </a:pPr>
            <a:r>
              <a:rPr lang="en-CA" sz="1800" dirty="0" smtClean="0"/>
              <a:t>Create </a:t>
            </a:r>
            <a:r>
              <a:rPr lang="en-CA" sz="1800" dirty="0"/>
              <a:t>and maintain the </a:t>
            </a:r>
            <a:r>
              <a:rPr lang="en-CA" sz="1800" dirty="0" err="1"/>
              <a:t>Digi</a:t>
            </a:r>
            <a:r>
              <a:rPr lang="en-CA" sz="1800" dirty="0"/>
              <a:t> </a:t>
            </a:r>
            <a:r>
              <a:rPr lang="en-CA" sz="1800" dirty="0" err="1"/>
              <a:t>PortServer</a:t>
            </a:r>
            <a:r>
              <a:rPr lang="en-CA" sz="1800" dirty="0"/>
              <a:t> device drivers (</a:t>
            </a:r>
            <a:r>
              <a:rPr lang="en-CA" sz="1800" dirty="0" err="1"/>
              <a:t>digi</a:t>
            </a:r>
            <a:r>
              <a:rPr lang="en-CA" sz="1800" dirty="0"/>
              <a:t> </a:t>
            </a:r>
            <a:r>
              <a:rPr lang="en-CA" sz="1800" dirty="0" err="1"/>
              <a:t>RealPort</a:t>
            </a:r>
            <a:r>
              <a:rPr lang="en-CA" sz="1800" dirty="0"/>
              <a:t> ®) for Linux, SVR4 and HP Unix</a:t>
            </a:r>
          </a:p>
          <a:p>
            <a:pPr marL="361950" indent="-361950">
              <a:lnSpc>
                <a:spcPct val="80000"/>
              </a:lnSpc>
              <a:tabLst>
                <a:tab pos="1073150" algn="l"/>
              </a:tabLst>
            </a:pPr>
            <a:r>
              <a:rPr lang="en-CA" sz="1800" dirty="0"/>
              <a:t>Make HP Unix driver 64-bit safe (move from 32-bit to 64-bit addressing), and update automated test suites to test for integer overflow</a:t>
            </a:r>
          </a:p>
          <a:p>
            <a:pPr marL="361950" indent="-361950">
              <a:lnSpc>
                <a:spcPct val="80000"/>
              </a:lnSpc>
              <a:tabLst>
                <a:tab pos="1073150" algn="l"/>
              </a:tabLst>
            </a:pPr>
            <a:r>
              <a:rPr lang="en-CA" sz="1800" dirty="0"/>
              <a:t>Make all drivers Y2K safe</a:t>
            </a:r>
          </a:p>
          <a:p>
            <a:pPr marL="361950" indent="-361950">
              <a:lnSpc>
                <a:spcPct val="80000"/>
              </a:lnSpc>
              <a:buNone/>
              <a:tabLst>
                <a:tab pos="1073150" algn="l"/>
              </a:tabLst>
            </a:pPr>
            <a:r>
              <a:rPr lang="en-CA" sz="1800" dirty="0" smtClean="0">
                <a:solidFill>
                  <a:srgbClr val="FC2704"/>
                </a:solidFill>
              </a:rPr>
              <a:t>CBK</a:t>
            </a:r>
            <a:r>
              <a:rPr lang="en-CA" sz="1800" dirty="0">
                <a:solidFill>
                  <a:srgbClr val="FC2704"/>
                </a:solidFill>
              </a:rPr>
              <a:t>:  Telecommunications and Network Security</a:t>
            </a:r>
          </a:p>
          <a:p>
            <a:pPr marL="361950" indent="-361950">
              <a:lnSpc>
                <a:spcPct val="80000"/>
              </a:lnSpc>
              <a:tabLst>
                <a:tab pos="1073150" algn="l"/>
              </a:tabLst>
            </a:pPr>
            <a:endParaRPr lang="en-CA" sz="1800" dirty="0">
              <a:solidFill>
                <a:srgbClr val="FC2704"/>
              </a:solidFill>
            </a:endParaRPr>
          </a:p>
        </p:txBody>
      </p:sp>
      <p:sp>
        <p:nvSpPr>
          <p:cNvPr id="239620" name="AutoShape 4"/>
          <p:cNvSpPr>
            <a:spLocks/>
          </p:cNvSpPr>
          <p:nvPr/>
        </p:nvSpPr>
        <p:spPr bwMode="auto">
          <a:xfrm>
            <a:off x="6948488" y="2852738"/>
            <a:ext cx="2195512" cy="527050"/>
          </a:xfrm>
          <a:prstGeom prst="borderCallout1">
            <a:avLst>
              <a:gd name="adj1" fmla="val 21685"/>
              <a:gd name="adj2" fmla="val -3472"/>
              <a:gd name="adj3" fmla="val 73194"/>
              <a:gd name="adj4" fmla="val -31093"/>
            </a:avLst>
          </a:prstGeom>
          <a:noFill/>
          <a:ln w="9525" algn="ctr">
            <a:solidFill>
              <a:schemeClr val="tx1"/>
            </a:solidFill>
            <a:miter lim="800000"/>
            <a:headEnd/>
            <a:tailEnd/>
          </a:ln>
          <a:effectLst/>
        </p:spPr>
        <p:txBody>
          <a:bodyPr anchor="ctr">
            <a:spAutoFit/>
          </a:bodyPr>
          <a:lstStyle/>
          <a:p>
            <a:pPr algn="ctr" defTabSz="914400"/>
            <a:r>
              <a:rPr lang="en-CA" sz="1400"/>
              <a:t>Names changed to protect the innocent</a:t>
            </a:r>
          </a:p>
        </p:txBody>
      </p:sp>
      <p:sp>
        <p:nvSpPr>
          <p:cNvPr id="239621" name="AutoShape 5"/>
          <p:cNvSpPr>
            <a:spLocks/>
          </p:cNvSpPr>
          <p:nvPr/>
        </p:nvSpPr>
        <p:spPr bwMode="auto">
          <a:xfrm>
            <a:off x="6948488" y="5286388"/>
            <a:ext cx="2195512" cy="711200"/>
          </a:xfrm>
          <a:prstGeom prst="borderCallout1">
            <a:avLst>
              <a:gd name="adj1" fmla="val 11319"/>
              <a:gd name="adj2" fmla="val -3472"/>
              <a:gd name="adj3" fmla="val -14778"/>
              <a:gd name="adj4" fmla="val -90167"/>
            </a:avLst>
          </a:prstGeom>
          <a:solidFill>
            <a:srgbClr val="FFFF99"/>
          </a:solidFill>
          <a:ln w="9525" algn="ctr">
            <a:solidFill>
              <a:schemeClr val="tx1"/>
            </a:solidFill>
            <a:miter lim="800000"/>
            <a:headEnd/>
            <a:tailEnd/>
          </a:ln>
          <a:effectLst/>
        </p:spPr>
        <p:txBody>
          <a:bodyPr anchor="ctr">
            <a:spAutoFit/>
          </a:bodyPr>
          <a:lstStyle/>
          <a:p>
            <a:pPr algn="ctr" defTabSz="914400"/>
            <a:r>
              <a:rPr lang="en-CA"/>
              <a:t>Focus on security in the description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p:txBody>
          <a:bodyPr/>
          <a:lstStyle/>
          <a:p>
            <a:r>
              <a:rPr lang="en-CA"/>
              <a:t>Register for an account on ISC2.org</a:t>
            </a:r>
          </a:p>
        </p:txBody>
      </p:sp>
      <p:sp>
        <p:nvSpPr>
          <p:cNvPr id="229379" name="Rectangle 3"/>
          <p:cNvSpPr>
            <a:spLocks noGrp="1" noChangeArrowheads="1"/>
          </p:cNvSpPr>
          <p:nvPr>
            <p:ph idx="1"/>
          </p:nvPr>
        </p:nvSpPr>
        <p:spPr/>
        <p:txBody>
          <a:bodyPr/>
          <a:lstStyle/>
          <a:p>
            <a:pPr>
              <a:buFontTx/>
              <a:buChar char="•"/>
            </a:pPr>
            <a:r>
              <a:rPr lang="en-CA" sz="2400" dirty="0"/>
              <a:t>Use your work email.</a:t>
            </a:r>
          </a:p>
          <a:p>
            <a:pPr>
              <a:buFontTx/>
              <a:buChar char="•"/>
            </a:pPr>
            <a:r>
              <a:rPr lang="en-CA" sz="2400" dirty="0"/>
              <a:t>All correspondence about your exam registration will go to this email account.</a:t>
            </a:r>
          </a:p>
          <a:p>
            <a:pPr>
              <a:buFontTx/>
              <a:buChar char="•"/>
            </a:pPr>
            <a:r>
              <a:rPr lang="en-CA" sz="2400" dirty="0"/>
              <a:t>You do NOT want to loose your exam confirmation as you need it to write the exam.</a:t>
            </a:r>
          </a:p>
          <a:p>
            <a:pPr>
              <a:buFontTx/>
              <a:buChar char="•"/>
            </a:pPr>
            <a:endParaRPr lang="en-CA" sz="2400" dirty="0"/>
          </a:p>
          <a:p>
            <a:r>
              <a:rPr lang="en-CA" sz="2400" dirty="0"/>
              <a:t>Remember your password !!</a:t>
            </a:r>
          </a:p>
          <a:p>
            <a:pPr lvl="1">
              <a:buFontTx/>
              <a:buChar char="•"/>
            </a:pPr>
            <a:r>
              <a:rPr lang="en-CA" sz="2000" dirty="0"/>
              <a:t>hint:  use a program like </a:t>
            </a:r>
            <a:r>
              <a:rPr lang="en-CA" sz="2000" dirty="0" err="1" smtClean="0"/>
              <a:t>KeePass</a:t>
            </a:r>
            <a:r>
              <a:rPr lang="en-CA" sz="2000" dirty="0" smtClean="0"/>
              <a:t> </a:t>
            </a:r>
            <a:r>
              <a:rPr lang="en-CA" sz="2000" dirty="0"/>
              <a:t>Password Safe </a:t>
            </a:r>
            <a:r>
              <a:rPr lang="en-CA" sz="2000" dirty="0">
                <a:hlinkClick r:id="rId2"/>
              </a:rPr>
              <a:t>http://keepass.info/</a:t>
            </a:r>
            <a:r>
              <a:rPr lang="en-CA" sz="2000" dirty="0"/>
              <a:t> </a:t>
            </a:r>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r>
              <a:rPr lang="en-CA" dirty="0" smtClean="0"/>
              <a:t>.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p:txBody>
          <a:bodyPr/>
          <a:lstStyle/>
          <a:p>
            <a:r>
              <a:rPr lang="en-CA"/>
              <a:t>Register for the right exam…</a:t>
            </a:r>
          </a:p>
        </p:txBody>
      </p:sp>
      <p:sp>
        <p:nvSpPr>
          <p:cNvPr id="6" name="Content Placeholder 5"/>
          <p:cNvSpPr>
            <a:spLocks noGrp="1"/>
          </p:cNvSpPr>
          <p:nvPr>
            <p:ph idx="1"/>
          </p:nvPr>
        </p:nvSpPr>
        <p:spPr/>
        <p:txBody>
          <a:bodyPr/>
          <a:lstStyle/>
          <a:p>
            <a:endParaRPr lang="en-US"/>
          </a:p>
        </p:txBody>
      </p:sp>
      <p:sp>
        <p:nvSpPr>
          <p:cNvPr id="5" name="Footer Placeholder 3"/>
          <p:cNvSpPr>
            <a:spLocks noGrp="1"/>
          </p:cNvSpPr>
          <p:nvPr>
            <p:ph type="ftr" sz="quarter" idx="4294967295"/>
          </p:nvPr>
        </p:nvSpPr>
        <p:spPr>
          <a:xfrm>
            <a:off x="0" y="6400800"/>
            <a:ext cx="1905000" cy="381000"/>
          </a:xfrm>
        </p:spPr>
        <p:txBody>
          <a:bodyPr/>
          <a:lstStyle/>
          <a:p>
            <a:endParaRPr lang="en-CA" dirty="0"/>
          </a:p>
          <a:p>
            <a:r>
              <a:rPr lang="en-CA" dirty="0" smtClean="0"/>
              <a:t>.  </a:t>
            </a:r>
            <a:endParaRPr lang="en-US" dirty="0"/>
          </a:p>
        </p:txBody>
      </p:sp>
      <p:pic>
        <p:nvPicPr>
          <p:cNvPr id="228356" name="Picture 4" descr="registration1"/>
          <p:cNvPicPr>
            <a:picLocks noChangeAspect="1" noChangeArrowheads="1"/>
          </p:cNvPicPr>
          <p:nvPr/>
        </p:nvPicPr>
        <p:blipFill>
          <a:blip r:embed="rId2"/>
          <a:srcRect/>
          <a:stretch>
            <a:fillRect/>
          </a:stretch>
        </p:blipFill>
        <p:spPr bwMode="auto">
          <a:xfrm>
            <a:off x="1357290" y="1500174"/>
            <a:ext cx="6543695" cy="4627633"/>
          </a:xfrm>
          <a:prstGeom prst="rect">
            <a:avLst/>
          </a:prstGeom>
          <a:noFill/>
        </p:spPr>
      </p:pic>
      <p:sp>
        <p:nvSpPr>
          <p:cNvPr id="228357" name="AutoShape 5"/>
          <p:cNvSpPr>
            <a:spLocks noChangeArrowheads="1"/>
          </p:cNvSpPr>
          <p:nvPr/>
        </p:nvSpPr>
        <p:spPr bwMode="auto">
          <a:xfrm>
            <a:off x="1857356" y="4357693"/>
            <a:ext cx="6265863" cy="428629"/>
          </a:xfrm>
          <a:prstGeom prst="roundRect">
            <a:avLst>
              <a:gd name="adj" fmla="val 16667"/>
            </a:avLst>
          </a:prstGeom>
          <a:noFill/>
          <a:ln w="28575" algn="ctr">
            <a:solidFill>
              <a:srgbClr val="FC2704"/>
            </a:solidFill>
            <a:round/>
            <a:headEnd/>
            <a:tailEnd/>
          </a:ln>
          <a:effectLst/>
        </p:spPr>
        <p:txBody>
          <a:bodyPr wrap="none" anchor="ct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endParaRPr lang="en-CA" dirty="0"/>
          </a:p>
          <a:p>
            <a:r>
              <a:rPr lang="en-CA" dirty="0" smtClean="0"/>
              <a:t>.  </a:t>
            </a:r>
            <a:endParaRPr lang="en-US" dirty="0"/>
          </a:p>
        </p:txBody>
      </p:sp>
      <p:sp>
        <p:nvSpPr>
          <p:cNvPr id="238594" name="Rectangle 2"/>
          <p:cNvSpPr>
            <a:spLocks noGrp="1" noChangeArrowheads="1"/>
          </p:cNvSpPr>
          <p:nvPr>
            <p:ph type="title"/>
          </p:nvPr>
        </p:nvSpPr>
        <p:spPr/>
        <p:txBody>
          <a:bodyPr/>
          <a:lstStyle/>
          <a:p>
            <a:r>
              <a:rPr lang="en-CA"/>
              <a:t>Get your corporate credit card out…</a:t>
            </a:r>
          </a:p>
        </p:txBody>
      </p:sp>
      <p:pic>
        <p:nvPicPr>
          <p:cNvPr id="238607" name="Picture 15" descr="registration2"/>
          <p:cNvPicPr>
            <a:picLocks noChangeAspect="1" noChangeArrowheads="1"/>
          </p:cNvPicPr>
          <p:nvPr/>
        </p:nvPicPr>
        <p:blipFill>
          <a:blip r:embed="rId2"/>
          <a:srcRect/>
          <a:stretch>
            <a:fillRect/>
          </a:stretch>
        </p:blipFill>
        <p:spPr bwMode="auto">
          <a:xfrm>
            <a:off x="0" y="1457325"/>
            <a:ext cx="9180513" cy="4189413"/>
          </a:xfrm>
          <a:prstGeom prst="rect">
            <a:avLst/>
          </a:prstGeom>
          <a:noFill/>
        </p:spPr>
      </p:pic>
      <p:sp>
        <p:nvSpPr>
          <p:cNvPr id="238608" name="AutoShape 16"/>
          <p:cNvSpPr>
            <a:spLocks noChangeArrowheads="1"/>
          </p:cNvSpPr>
          <p:nvPr/>
        </p:nvSpPr>
        <p:spPr bwMode="auto">
          <a:xfrm>
            <a:off x="179388" y="2205038"/>
            <a:ext cx="7200900" cy="647700"/>
          </a:xfrm>
          <a:prstGeom prst="roundRect">
            <a:avLst>
              <a:gd name="adj" fmla="val 16667"/>
            </a:avLst>
          </a:prstGeom>
          <a:noFill/>
          <a:ln w="25400" algn="ctr">
            <a:solidFill>
              <a:srgbClr val="FC2704"/>
            </a:solidFill>
            <a:round/>
            <a:headEnd/>
            <a:tailEnd/>
          </a:ln>
          <a:effectLst/>
        </p:spPr>
        <p:txBody>
          <a:bodyPr wrap="none" anchor="ctr"/>
          <a:lstStyle/>
          <a:p>
            <a:endParaRPr lang="en-US"/>
          </a:p>
        </p:txBody>
      </p:sp>
      <p:sp>
        <p:nvSpPr>
          <p:cNvPr id="238609" name="AutoShape 17"/>
          <p:cNvSpPr>
            <a:spLocks/>
          </p:cNvSpPr>
          <p:nvPr/>
        </p:nvSpPr>
        <p:spPr bwMode="auto">
          <a:xfrm>
            <a:off x="2416175" y="3708400"/>
            <a:ext cx="3890963" cy="787400"/>
          </a:xfrm>
          <a:prstGeom prst="borderCallout1">
            <a:avLst>
              <a:gd name="adj1" fmla="val 14815"/>
              <a:gd name="adj2" fmla="val 101968"/>
              <a:gd name="adj3" fmla="val -110699"/>
              <a:gd name="adj4" fmla="val 122574"/>
            </a:avLst>
          </a:prstGeom>
          <a:solidFill>
            <a:srgbClr val="FFFF99"/>
          </a:solidFill>
          <a:ln w="25400" algn="ctr">
            <a:solidFill>
              <a:schemeClr val="tx1"/>
            </a:solidFill>
            <a:miter lim="800000"/>
            <a:headEnd/>
            <a:tailEnd/>
          </a:ln>
          <a:effectLst/>
        </p:spPr>
        <p:txBody>
          <a:bodyPr wrap="none" anchor="ctr">
            <a:spAutoFit/>
          </a:bodyPr>
          <a:lstStyle/>
          <a:p>
            <a:pPr marL="342900" indent="-342900" defTabSz="914400"/>
            <a:r>
              <a:rPr lang="en-CA"/>
              <a:t>$ 549 US 16 days prior</a:t>
            </a:r>
          </a:p>
          <a:p>
            <a:pPr marL="342900" indent="-342900" defTabSz="914400"/>
            <a:r>
              <a:rPr lang="en-CA"/>
              <a:t>$ 599 US less than 16 days prior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endParaRPr lang="en-US" dirty="0"/>
          </a:p>
        </p:txBody>
      </p:sp>
      <p:sp>
        <p:nvSpPr>
          <p:cNvPr id="230402" name="Rectangle 2"/>
          <p:cNvSpPr>
            <a:spLocks noGrp="1" noChangeArrowheads="1"/>
          </p:cNvSpPr>
          <p:nvPr>
            <p:ph type="title"/>
          </p:nvPr>
        </p:nvSpPr>
        <p:spPr/>
        <p:txBody>
          <a:bodyPr/>
          <a:lstStyle/>
          <a:p>
            <a:r>
              <a:rPr lang="en-CA"/>
              <a:t>You must agree to the</a:t>
            </a:r>
            <a:br>
              <a:rPr lang="en-CA"/>
            </a:br>
            <a:r>
              <a:rPr lang="en-CA"/>
              <a:t>Examination Manual</a:t>
            </a:r>
          </a:p>
        </p:txBody>
      </p:sp>
      <p:sp>
        <p:nvSpPr>
          <p:cNvPr id="230403" name="Rectangle 3"/>
          <p:cNvSpPr>
            <a:spLocks noGrp="1" noChangeArrowheads="1"/>
          </p:cNvSpPr>
          <p:nvPr>
            <p:ph type="body" idx="1"/>
          </p:nvPr>
        </p:nvSpPr>
        <p:spPr/>
        <p:txBody>
          <a:bodyPr/>
          <a:lstStyle/>
          <a:p>
            <a:pPr>
              <a:lnSpc>
                <a:spcPct val="80000"/>
              </a:lnSpc>
              <a:buNone/>
            </a:pPr>
            <a:r>
              <a:rPr lang="en-CA" sz="1400" dirty="0"/>
              <a:t>Certification Examination Information and Requirements Manual (Examination Manual)</a:t>
            </a:r>
          </a:p>
          <a:p>
            <a:pPr>
              <a:lnSpc>
                <a:spcPct val="80000"/>
              </a:lnSpc>
              <a:buNone/>
            </a:pPr>
            <a:r>
              <a:rPr lang="en-CA" sz="1400" dirty="0" smtClean="0"/>
              <a:t>Before </a:t>
            </a:r>
            <a:r>
              <a:rPr lang="en-CA" sz="1400" dirty="0"/>
              <a:t>you can register for an (ISC)² examination, you must read the following information.  </a:t>
            </a:r>
          </a:p>
          <a:p>
            <a:pPr>
              <a:lnSpc>
                <a:spcPct val="80000"/>
              </a:lnSpc>
              <a:buNone/>
            </a:pPr>
            <a:endParaRPr lang="en-CA" sz="1400" dirty="0"/>
          </a:p>
          <a:p>
            <a:pPr>
              <a:lnSpc>
                <a:spcPct val="80000"/>
              </a:lnSpc>
              <a:buNone/>
            </a:pPr>
            <a:r>
              <a:rPr lang="en-CA" sz="1400" dirty="0"/>
              <a:t>	Candidate Requirements To become certified, a candidate must successfully complete two separate processes: </a:t>
            </a:r>
            <a:r>
              <a:rPr lang="en-CA" sz="1400" b="1" dirty="0"/>
              <a:t>Examination</a:t>
            </a:r>
            <a:r>
              <a:rPr lang="en-CA" sz="1400" dirty="0"/>
              <a:t> and </a:t>
            </a:r>
            <a:r>
              <a:rPr lang="en-CA" sz="1400" b="1" dirty="0"/>
              <a:t>Certification</a:t>
            </a:r>
            <a:r>
              <a:rPr lang="en-CA" sz="1400" dirty="0"/>
              <a:t>. The eligibility requirements to sit for an (ISC)² examination are completely separate from the eligibility requirements necessary to be certified.</a:t>
            </a:r>
          </a:p>
          <a:p>
            <a:pPr>
              <a:lnSpc>
                <a:spcPct val="80000"/>
              </a:lnSpc>
              <a:buNone/>
            </a:pPr>
            <a:endParaRPr lang="en-CA" sz="1400" dirty="0"/>
          </a:p>
          <a:p>
            <a:pPr>
              <a:lnSpc>
                <a:spcPct val="80000"/>
              </a:lnSpc>
              <a:buNone/>
            </a:pPr>
            <a:r>
              <a:rPr lang="en-CA" sz="1400" dirty="0" smtClean="0"/>
              <a:t>CISSP </a:t>
            </a:r>
            <a:r>
              <a:rPr lang="en-CA" sz="1400" dirty="0"/>
              <a:t>candidates</a:t>
            </a:r>
          </a:p>
          <a:p>
            <a:pPr>
              <a:lnSpc>
                <a:spcPct val="80000"/>
              </a:lnSpc>
              <a:buNone/>
            </a:pPr>
            <a:r>
              <a:rPr lang="en-CA" sz="1400" dirty="0"/>
              <a:t>CISSP candidates must meet the following requirements prior to taking the CISSP examination:</a:t>
            </a:r>
          </a:p>
          <a:p>
            <a:pPr>
              <a:lnSpc>
                <a:spcPct val="80000"/>
              </a:lnSpc>
              <a:buNone/>
            </a:pPr>
            <a:r>
              <a:rPr lang="en-CA" sz="1400" dirty="0"/>
              <a:t>•	Submit the </a:t>
            </a:r>
            <a:r>
              <a:rPr lang="en-CA" sz="1400" b="1" dirty="0"/>
              <a:t>examination fee</a:t>
            </a:r>
          </a:p>
          <a:p>
            <a:pPr>
              <a:lnSpc>
                <a:spcPct val="80000"/>
              </a:lnSpc>
              <a:buNone/>
            </a:pPr>
            <a:r>
              <a:rPr lang="en-CA" sz="1400" dirty="0"/>
              <a:t>•	Have a minimum of </a:t>
            </a:r>
            <a:r>
              <a:rPr lang="en-CA" sz="1400" b="1" dirty="0"/>
              <a:t>five years </a:t>
            </a:r>
            <a:r>
              <a:rPr lang="en-CA" sz="1400" dirty="0"/>
              <a:t>of direct full-time security professional work experience in two or more of the ten domains of the (ISC)² CISSP CBK. If you hold a certification on the (ISC)²-approved list (visit www.isc2.org/credential_waiver for a complete list), you may waive one year of the 5-year requirement. Alternatively, a 4-year college degree or a Master's Degree in  U.S. National Center of Academic Excellence in Information Security (CAEIAE) or regional equivalent can substitute for one year towards the 5-year requirement. No more than 1 year of experience may be waived.</a:t>
            </a:r>
          </a:p>
          <a:p>
            <a:pPr>
              <a:lnSpc>
                <a:spcPct val="80000"/>
              </a:lnSpc>
              <a:buNone/>
            </a:pPr>
            <a:r>
              <a:rPr lang="en-CA" sz="1400" dirty="0"/>
              <a:t>•	Attest to the truth of his or her assertions regarding professional experience, and legally commit to abide by the </a:t>
            </a:r>
            <a:r>
              <a:rPr lang="en-CA" sz="1400" b="1" dirty="0"/>
              <a:t>(ISC)² Code of Ethics </a:t>
            </a:r>
            <a:r>
              <a:rPr lang="en-CA" sz="1400" dirty="0"/>
              <a:t>(Section 3) </a:t>
            </a:r>
          </a:p>
          <a:p>
            <a:pPr>
              <a:lnSpc>
                <a:spcPct val="80000"/>
              </a:lnSpc>
              <a:buNone/>
            </a:pPr>
            <a:r>
              <a:rPr lang="en-CA" sz="1400" dirty="0"/>
              <a:t>•	Successfully answer four questions regarding </a:t>
            </a:r>
            <a:r>
              <a:rPr lang="en-CA" sz="1400" b="1" dirty="0"/>
              <a:t>criminal history </a:t>
            </a:r>
            <a:r>
              <a:rPr lang="en-CA" sz="1400" dirty="0"/>
              <a:t>and related background</a:t>
            </a:r>
          </a:p>
          <a:p>
            <a:pPr>
              <a:lnSpc>
                <a:spcPct val="80000"/>
              </a:lnSpc>
              <a:buNone/>
            </a:pPr>
            <a:endParaRPr lang="en-CA" sz="1400" dirty="0"/>
          </a:p>
          <a:p>
            <a:pPr>
              <a:lnSpc>
                <a:spcPct val="80000"/>
              </a:lnSpc>
            </a:pPr>
            <a:endParaRPr lang="en-CA" sz="1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p:txBody>
          <a:bodyPr/>
          <a:lstStyle/>
          <a:p>
            <a:r>
              <a:rPr lang="en-CA"/>
              <a:t>Associate CISSP</a:t>
            </a:r>
          </a:p>
        </p:txBody>
      </p:sp>
      <p:sp>
        <p:nvSpPr>
          <p:cNvPr id="231427" name="Rectangle 3"/>
          <p:cNvSpPr>
            <a:spLocks noGrp="1" noChangeArrowheads="1"/>
          </p:cNvSpPr>
          <p:nvPr>
            <p:ph idx="1"/>
          </p:nvPr>
        </p:nvSpPr>
        <p:spPr/>
        <p:txBody>
          <a:bodyPr/>
          <a:lstStyle/>
          <a:p>
            <a:pPr>
              <a:lnSpc>
                <a:spcPct val="90000"/>
              </a:lnSpc>
              <a:buNone/>
            </a:pPr>
            <a:r>
              <a:rPr lang="en-CA" sz="1600" dirty="0" smtClean="0"/>
              <a:t>Associates </a:t>
            </a:r>
            <a:r>
              <a:rPr lang="en-CA" sz="1600" dirty="0"/>
              <a:t>of (ISC)²</a:t>
            </a:r>
          </a:p>
          <a:p>
            <a:pPr>
              <a:lnSpc>
                <a:spcPct val="90000"/>
              </a:lnSpc>
              <a:buNone/>
            </a:pPr>
            <a:r>
              <a:rPr lang="en-CA" sz="1600" dirty="0"/>
              <a:t>(ISC)² Associate for CISSP® or (ISC)² Associate for SSCP® status is available to those who have gained competence in key areas of industry knowledge and information security concepts and can pass either the CISSP or SSCP examinations, but lack the years of practical work experience required for full certification. Associates of (ISC)² must also subscribe to the (ISC)² Code of Ethics (Section 3) and maintain their status in good standing (Section 4.4) with (ISC)².</a:t>
            </a:r>
          </a:p>
          <a:p>
            <a:pPr>
              <a:lnSpc>
                <a:spcPct val="90000"/>
              </a:lnSpc>
              <a:buNone/>
            </a:pPr>
            <a:endParaRPr lang="en-CA" sz="1600" dirty="0"/>
          </a:p>
          <a:p>
            <a:pPr>
              <a:lnSpc>
                <a:spcPct val="90000"/>
              </a:lnSpc>
              <a:buNone/>
            </a:pPr>
            <a:r>
              <a:rPr lang="en-CA" sz="1600" dirty="0"/>
              <a:t>Candidates seeking Associate of (ISC)² status must meet the following requirements prior to taking either the CISSP or SSCP examination:</a:t>
            </a:r>
          </a:p>
          <a:p>
            <a:pPr>
              <a:lnSpc>
                <a:spcPct val="90000"/>
              </a:lnSpc>
              <a:buNone/>
            </a:pPr>
            <a:r>
              <a:rPr lang="en-CA" sz="1600" dirty="0"/>
              <a:t>•	Submit the examination fee</a:t>
            </a:r>
          </a:p>
          <a:p>
            <a:pPr>
              <a:lnSpc>
                <a:spcPct val="90000"/>
              </a:lnSpc>
              <a:buNone/>
            </a:pPr>
            <a:r>
              <a:rPr lang="en-CA" sz="1600" dirty="0"/>
              <a:t>•	Legally commit to abide by the (ISC)² Code of Ethics (Section 3), and </a:t>
            </a:r>
          </a:p>
          <a:p>
            <a:pPr>
              <a:lnSpc>
                <a:spcPct val="90000"/>
              </a:lnSpc>
              <a:buNone/>
            </a:pPr>
            <a:r>
              <a:rPr lang="en-CA" sz="1600" dirty="0"/>
              <a:t>•	Successfully answer four questions regarding criminal history and related background</a:t>
            </a:r>
          </a:p>
          <a:p>
            <a:pPr>
              <a:lnSpc>
                <a:spcPct val="90000"/>
              </a:lnSpc>
              <a:buNone/>
            </a:pPr>
            <a:endParaRPr lang="en-CA" sz="1600" dirty="0"/>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r>
              <a:rPr lang="en-CA" dirty="0" smtClean="0"/>
              <a:t>.  </a:t>
            </a:r>
            <a:endParaRPr lang="en-US" dirty="0"/>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3955</TotalTime>
  <Words>780</Words>
  <PresentationFormat>On-screen Show (4:3)</PresentationFormat>
  <Paragraphs>125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Blank Presentation</vt:lpstr>
      <vt:lpstr>Registering for the Exam</vt:lpstr>
      <vt:lpstr>Before you start…</vt:lpstr>
      <vt:lpstr>Get your Resume in Order</vt:lpstr>
      <vt:lpstr>Example resume entry</vt:lpstr>
      <vt:lpstr>Register for an account on ISC2.org</vt:lpstr>
      <vt:lpstr>Register for the right exam…</vt:lpstr>
      <vt:lpstr>Get your corporate credit card out…</vt:lpstr>
      <vt:lpstr>You must agree to the Examination Manual</vt:lpstr>
      <vt:lpstr>Associate CISSP</vt:lpstr>
      <vt:lpstr>Criminal History Questions</vt:lpstr>
      <vt:lpstr>Paying By Credit Card? Cash or Cheque?</vt:lpstr>
      <vt:lpstr>Cancellation Policy</vt:lpstr>
      <vt:lpstr>After the Exam</vt:lpstr>
      <vt:lpstr>Endorsement</vt:lpstr>
      <vt:lpstr>Endorsement Audit</vt:lpstr>
      <vt:lpstr>Registering for the Exam</vt:lpstr>
    </vt:vector>
  </TitlesOfParts>
  <Company>Ryerson University, The Chang School of Business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Information Security and Risk Management</dc:subject>
  <dc:creator>Ann Marie Westgate</dc:creator>
  <cp:lastModifiedBy>Ann Marie</cp:lastModifiedBy>
  <cp:revision>157</cp:revision>
  <dcterms:modified xsi:type="dcterms:W3CDTF">2009-09-22T12:58:43Z</dcterms:modified>
</cp:coreProperties>
</file>